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78" r:id="rId5"/>
    <p:sldId id="279" r:id="rId6"/>
    <p:sldId id="271" r:id="rId7"/>
    <p:sldId id="276" r:id="rId8"/>
    <p:sldId id="281" r:id="rId9"/>
    <p:sldId id="286" r:id="rId10"/>
    <p:sldId id="272" r:id="rId11"/>
    <p:sldId id="273" r:id="rId12"/>
    <p:sldId id="283" r:id="rId13"/>
    <p:sldId id="290" r:id="rId14"/>
    <p:sldId id="287" r:id="rId15"/>
  </p:sldIdLst>
  <p:sldSz cx="12192000" cy="6858000"/>
  <p:notesSz cx="6797675" cy="9928225"/>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90BB23"/>
    <a:srgbClr val="81BCC7"/>
    <a:srgbClr val="80BBCA"/>
    <a:srgbClr val="92BECA"/>
    <a:srgbClr val="FFFFFF"/>
    <a:srgbClr val="A6A6A6"/>
    <a:srgbClr val="595959"/>
    <a:srgbClr val="FFFF00"/>
    <a:srgbClr val="586EA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3"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75" d="100"/>
          <a:sy n="75" d="100"/>
        </p:scale>
        <p:origin x="39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7BB10FF-3487-4D75-9F0A-37F95EEF81A2}"/>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CF0D1C75-10D4-4C01-8713-DBB7A4ABB3D3}"/>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pPr rtl="0"/>
            <a:fld id="{C5E421E3-DEC7-4C91-A237-37F32F2185BD}" type="datetime1">
              <a:rPr lang="de-DE" smtClean="0"/>
              <a:t>10.03.2026</a:t>
            </a:fld>
            <a:endParaRPr lang="de-DE" dirty="0"/>
          </a:p>
        </p:txBody>
      </p:sp>
      <p:sp>
        <p:nvSpPr>
          <p:cNvPr id="4" name="Fußzeilenplatzhalter 3">
            <a:extLst>
              <a:ext uri="{FF2B5EF4-FFF2-40B4-BE49-F238E27FC236}">
                <a16:creationId xmlns:a16="http://schemas.microsoft.com/office/drawing/2014/main" id="{253B5DB0-980C-4E71-A6A3-6065A6DA12BF}"/>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26A35612-DEEC-4B08-970A-79860CCECA0F}"/>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pPr rtl="0"/>
            <a:fld id="{77D51804-3518-4E35-B24F-7663031B629A}" type="slidenum">
              <a:rPr lang="de-DE" smtClean="0"/>
              <a:t>‹Nr.›</a:t>
            </a:fld>
            <a:endParaRPr lang="de-DE"/>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5544E0CA-FBFE-4EEB-B4E0-D5B399E66EE2}" type="datetime1">
              <a:rPr lang="de-DE" noProof="0" smtClean="0"/>
              <a:pPr/>
              <a:t>10.03.2026</a:t>
            </a:fld>
            <a:endParaRPr lang="de-DE" noProof="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pPr rtl="0"/>
            <a:fld id="{62DF6859-042C-4B80-873A-544528B0ADA9}" type="slidenum">
              <a:rPr lang="de-DE" noProof="0" smtClean="0"/>
              <a:t>‹Nr.›</a:t>
            </a:fld>
            <a:endParaRPr lang="de-DE"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1</a:t>
            </a:fld>
            <a:endParaRPr lang="de-DE"/>
          </a:p>
        </p:txBody>
      </p:sp>
    </p:spTree>
    <p:extLst>
      <p:ext uri="{BB962C8B-B14F-4D97-AF65-F5344CB8AC3E}">
        <p14:creationId xmlns:p14="http://schemas.microsoft.com/office/powerpoint/2010/main" val="340194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2</a:t>
            </a:fld>
            <a:endParaRPr lang="de-DE"/>
          </a:p>
        </p:txBody>
      </p:sp>
    </p:spTree>
    <p:extLst>
      <p:ext uri="{BB962C8B-B14F-4D97-AF65-F5344CB8AC3E}">
        <p14:creationId xmlns:p14="http://schemas.microsoft.com/office/powerpoint/2010/main" val="38502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3</a:t>
            </a:fld>
            <a:endParaRPr lang="de-DE"/>
          </a:p>
        </p:txBody>
      </p:sp>
    </p:spTree>
    <p:extLst>
      <p:ext uri="{BB962C8B-B14F-4D97-AF65-F5344CB8AC3E}">
        <p14:creationId xmlns:p14="http://schemas.microsoft.com/office/powerpoint/2010/main" val="55708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4</a:t>
            </a:fld>
            <a:endParaRPr lang="de-DE"/>
          </a:p>
        </p:txBody>
      </p:sp>
    </p:spTree>
    <p:extLst>
      <p:ext uri="{BB962C8B-B14F-4D97-AF65-F5344CB8AC3E}">
        <p14:creationId xmlns:p14="http://schemas.microsoft.com/office/powerpoint/2010/main" val="380563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5</a:t>
            </a:fld>
            <a:endParaRPr lang="de-DE"/>
          </a:p>
        </p:txBody>
      </p:sp>
    </p:spTree>
    <p:extLst>
      <p:ext uri="{BB962C8B-B14F-4D97-AF65-F5344CB8AC3E}">
        <p14:creationId xmlns:p14="http://schemas.microsoft.com/office/powerpoint/2010/main" val="349757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7</a:t>
            </a:fld>
            <a:endParaRPr lang="de-DE"/>
          </a:p>
        </p:txBody>
      </p:sp>
    </p:spTree>
    <p:extLst>
      <p:ext uri="{BB962C8B-B14F-4D97-AF65-F5344CB8AC3E}">
        <p14:creationId xmlns:p14="http://schemas.microsoft.com/office/powerpoint/2010/main" val="306873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8</a:t>
            </a:fld>
            <a:endParaRPr lang="de-DE"/>
          </a:p>
        </p:txBody>
      </p:sp>
    </p:spTree>
    <p:extLst>
      <p:ext uri="{BB962C8B-B14F-4D97-AF65-F5344CB8AC3E}">
        <p14:creationId xmlns:p14="http://schemas.microsoft.com/office/powerpoint/2010/main" val="160596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9</a:t>
            </a:fld>
            <a:endParaRPr lang="de-DE"/>
          </a:p>
        </p:txBody>
      </p:sp>
    </p:spTree>
    <p:extLst>
      <p:ext uri="{BB962C8B-B14F-4D97-AF65-F5344CB8AC3E}">
        <p14:creationId xmlns:p14="http://schemas.microsoft.com/office/powerpoint/2010/main" val="229676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4" name="Rechteck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5" name="Rechteck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BC9A4B64-2349-45A6-922C-09DB1CF8CF92}" type="datetime1">
              <a:rPr lang="de-DE" noProof="0" smtClean="0"/>
              <a:t>10.03.2026</a:t>
            </a:fld>
            <a:endParaRPr lang="de-DE" noProof="0"/>
          </a:p>
        </p:txBody>
      </p:sp>
      <p:sp>
        <p:nvSpPr>
          <p:cNvPr id="5" name="Fußzeilenplatzhalter 4"/>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Tree>
    <p:extLst>
      <p:ext uri="{BB962C8B-B14F-4D97-AF65-F5344CB8AC3E}">
        <p14:creationId xmlns:p14="http://schemas.microsoft.com/office/powerpoint/2010/main" val="33719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ergleich">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B6418A0A-18C2-448F-A714-9F1198C0DB7C}" type="datetime1">
              <a:rPr lang="de-DE" noProof="0" smtClean="0"/>
              <a:t>10.03.2026</a:t>
            </a:fld>
            <a:endParaRPr lang="de-DE" noProof="0"/>
          </a:p>
        </p:txBody>
      </p:sp>
      <p:sp>
        <p:nvSpPr>
          <p:cNvPr id="17" name="Textplatzhalt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19" name="Textplatzhalt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20" name="Inhaltsplatzhalt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1" name="Inhaltsplatzhalt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wei Inhalte">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ECEEE6F-6145-40BE-9C91-6DF4A171B29A}" type="datetime1">
              <a:rPr lang="de-DE" noProof="0" smtClean="0"/>
              <a:t>10.03.2026</a:t>
            </a:fld>
            <a:endParaRPr lang="de-DE" noProof="0"/>
          </a:p>
        </p:txBody>
      </p:sp>
      <p:sp>
        <p:nvSpPr>
          <p:cNvPr id="16" name="Inhaltsplatzhalt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1" name="Inhaltsplatzhalt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864110"/>
            <a:ext cx="2947482" cy="1822530"/>
          </a:xfrm>
        </p:spPr>
        <p:txBody>
          <a:bodyPr rtlCol="0"/>
          <a:lstStyle>
            <a:lvl1pPr>
              <a:defRPr>
                <a:solidFill>
                  <a:schemeClr val="tx1"/>
                </a:solidFill>
              </a:defRPr>
            </a:lvl1pPr>
          </a:lstStyle>
          <a:p>
            <a:pPr rtl="0"/>
            <a:r>
              <a:rPr lang="de-DE" noProof="0"/>
              <a:t>Titelmasterformat durch Klicken bearbeiten</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069F6F91-620F-4BDC-8A6B-731BD6E7473F}" type="datetime1">
              <a:rPr lang="de-DE" noProof="0" smtClean="0"/>
              <a:t>10.03.2026</a:t>
            </a:fld>
            <a:endParaRPr lang="de-DE" noProof="0"/>
          </a:p>
        </p:txBody>
      </p:sp>
      <p:sp>
        <p:nvSpPr>
          <p:cNvPr id="16" name="Textplatzhalt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bearbeiten</a:t>
            </a:r>
          </a:p>
        </p:txBody>
      </p:sp>
      <p:sp>
        <p:nvSpPr>
          <p:cNvPr id="17" name="Bildplatzhalt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p>
        </p:txBody>
      </p:sp>
    </p:spTree>
    <p:extLst>
      <p:ext uri="{BB962C8B-B14F-4D97-AF65-F5344CB8AC3E}">
        <p14:creationId xmlns:p14="http://schemas.microsoft.com/office/powerpoint/2010/main" val="27940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mit Beschriftung">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1BB0AB19-0C91-4042-9CC2-8D9C13EB0C66}" type="datetime1">
              <a:rPr lang="de-DE" noProof="0" smtClean="0"/>
              <a:t>10.03.2026</a:t>
            </a:fld>
            <a:endParaRPr lang="de-DE" noProof="0"/>
          </a:p>
        </p:txBody>
      </p:sp>
      <p:sp>
        <p:nvSpPr>
          <p:cNvPr id="15" name="Textplatzhalt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bearbeiten</a:t>
            </a:r>
          </a:p>
        </p:txBody>
      </p:sp>
      <p:sp>
        <p:nvSpPr>
          <p:cNvPr id="16" name="Inhaltsplatzhalt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r Titel">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7B159825-4B9D-41D1-AA57-EB5949B70CF5}" type="datetime1">
              <a:rPr lang="de-DE" noProof="0" smtClean="0"/>
              <a:t>10.03.2026</a:t>
            </a:fld>
            <a:endParaRPr lang="de-DE"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8" name="Datumsplatzhalt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313FE5B7-A415-4221-9B6D-217964A349F6}" type="datetime1">
              <a:rPr lang="de-DE" noProof="0" smtClean="0"/>
              <a:t>10.03.2026</a:t>
            </a:fld>
            <a:endParaRPr lang="de-DE" noProof="0"/>
          </a:p>
        </p:txBody>
      </p:sp>
    </p:spTree>
    <p:extLst>
      <p:ext uri="{BB962C8B-B14F-4D97-AF65-F5344CB8AC3E}">
        <p14:creationId xmlns:p14="http://schemas.microsoft.com/office/powerpoint/2010/main" val="3321634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p:spTree>
      <p:nvGrpSpPr>
        <p:cNvPr id="1" name=""/>
        <p:cNvGrpSpPr/>
        <p:nvPr/>
      </p:nvGrpSpPr>
      <p:grpSpPr>
        <a:xfrm>
          <a:off x="0" y="0"/>
          <a:ext cx="0" cy="0"/>
          <a:chOff x="0" y="0"/>
          <a:chExt cx="0" cy="0"/>
        </a:xfrm>
      </p:grpSpPr>
      <p:sp>
        <p:nvSpPr>
          <p:cNvPr id="7" name="Rechteck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8" name="Rechteck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A60CA812-89D6-4726-BDE8-F207A4CBB85D}" type="datetime1">
              <a:rPr lang="de-DE" noProof="0" smtClean="0"/>
              <a:t>10.03.2026</a:t>
            </a:fld>
            <a:endParaRPr lang="de-DE" noProof="0"/>
          </a:p>
        </p:txBody>
      </p:sp>
      <p:sp>
        <p:nvSpPr>
          <p:cNvPr id="5" name="Fußzeilenplatzhalter 4"/>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Tree>
    <p:extLst>
      <p:ext uri="{BB962C8B-B14F-4D97-AF65-F5344CB8AC3E}">
        <p14:creationId xmlns:p14="http://schemas.microsoft.com/office/powerpoint/2010/main" val="349624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2043953"/>
            <a:ext cx="2947482" cy="3681067"/>
          </a:xfrm>
        </p:spPr>
        <p:txBody>
          <a:bodyPr rtlCol="0"/>
          <a:lstStyle>
            <a:lvl1pPr>
              <a:defRPr>
                <a:solidFill>
                  <a:schemeClr val="tx1"/>
                </a:solidFill>
              </a:defRPr>
            </a:lvl1pPr>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10CF499-BAC2-49B7-9FCF-432808C110CD}" type="datetime1">
              <a:rPr lang="de-DE" noProof="0" smtClean="0"/>
              <a:t>10.03.2026</a:t>
            </a:fld>
            <a:endParaRPr lang="de-DE" noProof="0"/>
          </a:p>
        </p:txBody>
      </p:sp>
    </p:spTree>
    <p:extLst>
      <p:ext uri="{BB962C8B-B14F-4D97-AF65-F5344CB8AC3E}">
        <p14:creationId xmlns:p14="http://schemas.microsoft.com/office/powerpoint/2010/main" val="390160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6" name="Textplatzhalt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6FF8A666-247A-4236-AF94-92144858614A}" type="datetime1">
              <a:rPr lang="de-DE" noProof="0" smtClean="0"/>
              <a:t>10.03.2026</a:t>
            </a:fld>
            <a:endParaRPr lang="de-DE"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und Inhalt links">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8983566" y="2345167"/>
            <a:ext cx="2947482" cy="3376355"/>
          </a:xfrm>
        </p:spPr>
        <p:txBody>
          <a:bodyPr rtlCol="0"/>
          <a:lstStyle>
            <a:lvl1pPr>
              <a:defRPr>
                <a:solidFill>
                  <a:schemeClr val="tx1"/>
                </a:solidFill>
              </a:defRPr>
            </a:lvl1pPr>
          </a:lstStyle>
          <a:p>
            <a:pPr rtl="0"/>
            <a:r>
              <a:rPr lang="de-DE" noProof="0"/>
              <a:t>Titelmasterformat durch Klicken bearbeiten</a:t>
            </a:r>
          </a:p>
        </p:txBody>
      </p:sp>
      <p:sp>
        <p:nvSpPr>
          <p:cNvPr id="9" name="Rechteck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
        <p:nvSpPr>
          <p:cNvPr id="3" name="Inhaltsplatzhalter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EE3C2B9F-9C9C-404C-B793-F9D2BDB6524C}" type="datetime1">
              <a:rPr lang="de-DE" noProof="0" smtClean="0"/>
              <a:t>10.03.2026</a:t>
            </a:fld>
            <a:endParaRPr lang="de-DE" noProof="0"/>
          </a:p>
        </p:txBody>
      </p:sp>
      <p:sp>
        <p:nvSpPr>
          <p:cNvPr id="8" name="Rechteck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341733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ker Titel und 4 Inhaltsfeld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2043953"/>
            <a:ext cx="2947482" cy="3681067"/>
          </a:xfrm>
        </p:spPr>
        <p:txBody>
          <a:bodyPr rtlCol="0"/>
          <a:lstStyle>
            <a:lvl1pPr>
              <a:defRPr>
                <a:solidFill>
                  <a:schemeClr val="tx1"/>
                </a:solidFill>
              </a:defRPr>
            </a:lvl1pPr>
          </a:lstStyle>
          <a:p>
            <a:pPr rtl="0"/>
            <a:r>
              <a:rPr lang="de-DE" noProof="0"/>
              <a:t>Titelmasterformat durch Klicken bearbeiten</a:t>
            </a:r>
          </a:p>
        </p:txBody>
      </p:sp>
      <p:sp>
        <p:nvSpPr>
          <p:cNvPr id="3" name="Inhaltsplatzhalter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B246DF12-B773-4CAA-AD11-CC71A062AD8E}" type="datetime1">
              <a:rPr lang="de-DE" noProof="0" smtClean="0"/>
              <a:t>10.03.2026</a:t>
            </a:fld>
            <a:endParaRPr lang="de-DE" noProof="0"/>
          </a:p>
        </p:txBody>
      </p:sp>
      <p:sp>
        <p:nvSpPr>
          <p:cNvPr id="12" name="Inhaltsplatzhalt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Inhaltsplatzhalt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Inhaltsplatzhalt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24038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0" name="Rechteck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5933F083-BCA0-42F4-BB66-81AD5A4DAF5E}"/>
              </a:ext>
            </a:extLst>
          </p:cNvPr>
          <p:cNvSpPr>
            <a:spLocks noGrp="1"/>
          </p:cNvSpPr>
          <p:nvPr>
            <p:ph type="title" hasCustomPrompt="1"/>
          </p:nvPr>
        </p:nvSpPr>
        <p:spPr>
          <a:xfrm>
            <a:off x="509954" y="2637691"/>
            <a:ext cx="2431210" cy="3347055"/>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Textplatzhalt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7" name="Datumsplatzhalt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613BBE42-F222-41D3-A0DD-5328946B2655}" type="datetime1">
              <a:rPr lang="de-DE" noProof="0" smtClean="0"/>
              <a:t>10.03.2026</a:t>
            </a:fld>
            <a:endParaRPr lang="de-DE" noProof="0"/>
          </a:p>
        </p:txBody>
      </p:sp>
    </p:spTree>
    <p:extLst>
      <p:ext uri="{BB962C8B-B14F-4D97-AF65-F5344CB8AC3E}">
        <p14:creationId xmlns:p14="http://schemas.microsoft.com/office/powerpoint/2010/main" val="390954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ymboltitel rechts">
    <p:bg>
      <p:bgPr>
        <a:solidFill>
          <a:schemeClr val="bg1"/>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10" name="Rechteck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 name="Rechteck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5933F083-BCA0-42F4-BB66-81AD5A4DAF5E}"/>
              </a:ext>
            </a:extLst>
          </p:cNvPr>
          <p:cNvSpPr>
            <a:spLocks noGrp="1"/>
          </p:cNvSpPr>
          <p:nvPr>
            <p:ph type="title" hasCustomPrompt="1"/>
          </p:nvPr>
        </p:nvSpPr>
        <p:spPr>
          <a:xfrm>
            <a:off x="9425958" y="2641544"/>
            <a:ext cx="2431210" cy="3347055"/>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Textplatzhalt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7" name="Datumsplatzhalt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DB620BF2-8F94-4927-A3CA-951584075F61}" type="datetime1">
              <a:rPr lang="de-DE" noProof="0" smtClean="0"/>
              <a:t>10.03.2026</a:t>
            </a:fld>
            <a:endParaRPr lang="de-DE" noProof="0"/>
          </a:p>
        </p:txBody>
      </p:sp>
    </p:spTree>
    <p:extLst>
      <p:ext uri="{BB962C8B-B14F-4D97-AF65-F5344CB8AC3E}">
        <p14:creationId xmlns:p14="http://schemas.microsoft.com/office/powerpoint/2010/main" val="66022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04FEA5CF-263B-4BE3-8A0F-4F64C91A3EAD}"/>
              </a:ext>
            </a:extLst>
          </p:cNvPr>
          <p:cNvSpPr>
            <a:spLocks noGrp="1"/>
          </p:cNvSpPr>
          <p:nvPr>
            <p:ph type="pic" sz="quarter" idx="13" hasCustomPrompt="1"/>
          </p:nvPr>
        </p:nvSpPr>
        <p:spPr>
          <a:xfrm>
            <a:off x="0" y="0"/>
            <a:ext cx="12192000" cy="6858000"/>
          </a:xfrm>
          <a:noFill/>
        </p:spPr>
        <p:txBody>
          <a:bodyPr rtlCol="0"/>
          <a:lstStyle/>
          <a:p>
            <a:pPr rtl="0"/>
            <a:r>
              <a:rPr lang="de-DE" noProof="0"/>
              <a:t>Klicken Sie auf das Symbol, um ein Bild hinzuzufügen.</a:t>
            </a:r>
          </a:p>
        </p:txBody>
      </p:sp>
      <p:sp>
        <p:nvSpPr>
          <p:cNvPr id="9" name="Rechteck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de-DE" noProof="0"/>
          </a:p>
        </p:txBody>
      </p:sp>
      <p:sp>
        <p:nvSpPr>
          <p:cNvPr id="10" name="Rechteck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A0F68EA6-727E-4DCD-8AC2-A483CE5A60BA}"/>
              </a:ext>
            </a:extLst>
          </p:cNvPr>
          <p:cNvSpPr>
            <a:spLocks noGrp="1"/>
          </p:cNvSpPr>
          <p:nvPr>
            <p:ph type="title" hasCustomPrompt="1"/>
          </p:nvPr>
        </p:nvSpPr>
        <p:spPr>
          <a:xfrm>
            <a:off x="337476" y="2795380"/>
            <a:ext cx="3369512" cy="2880230"/>
          </a:xfrm>
        </p:spPr>
        <p:txBody>
          <a:bodyPr rtlCol="0">
            <a:normAutofit/>
          </a:bodyPr>
          <a:lstStyle>
            <a:lvl1pPr>
              <a:defRPr>
                <a:solidFill>
                  <a:schemeClr val="tx1"/>
                </a:solidFill>
              </a:defRPr>
            </a:lvl1pPr>
          </a:lstStyle>
          <a:p>
            <a:pPr rtl="0"/>
            <a:r>
              <a:rPr lang="de-DE" sz="3000" noProof="0"/>
              <a:t>Titelmasterformat durch Klicken bearbeiten</a:t>
            </a:r>
          </a:p>
        </p:txBody>
      </p:sp>
      <p:sp>
        <p:nvSpPr>
          <p:cNvPr id="13" name="Inhaltsplatzhalt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rtlCol="0"/>
          <a:lstStyle>
            <a:lvl1pPr>
              <a:defRPr>
                <a:solidFill>
                  <a:schemeClr val="bg2"/>
                </a:solidFill>
              </a:defRPr>
            </a:lvl1pPr>
          </a:lstStyle>
          <a:p>
            <a:pPr lvl="0" rtl="0"/>
            <a:r>
              <a:rPr lang="de-DE" noProof="0"/>
              <a:t>Textmasterformate bearbeiten</a:t>
            </a:r>
          </a:p>
        </p:txBody>
      </p:sp>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24" name="Datumsplatzhalt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645E68A9-E374-4AEB-8121-E2A8D1CFB198}" type="datetime1">
              <a:rPr lang="de-DE" noProof="0" smtClean="0"/>
              <a:t>10.03.2026</a:t>
            </a:fld>
            <a:endParaRPr lang="de-DE" noProof="0"/>
          </a:p>
        </p:txBody>
      </p:sp>
    </p:spTree>
    <p:extLst>
      <p:ext uri="{BB962C8B-B14F-4D97-AF65-F5344CB8AC3E}">
        <p14:creationId xmlns:p14="http://schemas.microsoft.com/office/powerpoint/2010/main" val="101814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E4A31438-F184-44C0-B276-8A279E16B42C}" type="datetime1">
              <a:rPr lang="de-DE" noProof="0" smtClean="0"/>
              <a:t>10.03.2026</a:t>
            </a:fld>
            <a:endParaRPr lang="de-DE" noProof="0"/>
          </a:p>
        </p:txBody>
      </p:sp>
      <p:sp>
        <p:nvSpPr>
          <p:cNvPr id="5" name="Fußzeilenplatzhalt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de-DE" noProof="0" smtClean="0"/>
              <a:pPr/>
              <a:t>‹Nr.›</a:t>
            </a:fld>
            <a:endParaRPr lang="de-DE"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http://www.gerhart-hauptmann-schule-dreieich.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hteck 10" descr="dekoratives Element">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a:p>
        </p:txBody>
      </p:sp>
      <p:sp>
        <p:nvSpPr>
          <p:cNvPr id="13" name="Rechteck 12" descr="dekoratives Element">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a:p>
        </p:txBody>
      </p:sp>
      <p:sp>
        <p:nvSpPr>
          <p:cNvPr id="15" name="Rechteck 14" descr="dekoratives Element">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9"/>
            <a:ext cx="3200400" cy="39068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121E24A-B45F-4E84-817F-A0D105887FBE}"/>
              </a:ext>
            </a:extLst>
          </p:cNvPr>
          <p:cNvSpPr>
            <a:spLocks noGrp="1"/>
          </p:cNvSpPr>
          <p:nvPr>
            <p:ph type="ctrTitle"/>
          </p:nvPr>
        </p:nvSpPr>
        <p:spPr/>
        <p:txBody>
          <a:bodyPr rtlCol="0">
            <a:normAutofit fontScale="90000"/>
          </a:bodyPr>
          <a:lstStyle/>
          <a:p>
            <a:pPr algn="ctr" rtl="0"/>
            <a:br>
              <a:rPr lang="de-DE" dirty="0">
                <a:latin typeface="Comic Sans MS" panose="030F0702030302020204" pitchFamily="66" charset="0"/>
              </a:rPr>
            </a:br>
            <a:r>
              <a:rPr lang="de-DE" dirty="0">
                <a:latin typeface="Comic Sans MS" panose="030F0702030302020204" pitchFamily="66" charset="0"/>
              </a:rPr>
              <a:t>Einschulung </a:t>
            </a:r>
            <a:br>
              <a:rPr lang="de-DE" dirty="0">
                <a:latin typeface="Comic Sans MS" panose="030F0702030302020204" pitchFamily="66" charset="0"/>
              </a:rPr>
            </a:br>
            <a:r>
              <a:rPr lang="de-DE" dirty="0">
                <a:latin typeface="Comic Sans MS" panose="030F0702030302020204" pitchFamily="66" charset="0"/>
              </a:rPr>
              <a:t>Schuljahr </a:t>
            </a:r>
            <a:br>
              <a:rPr lang="de-DE" dirty="0">
                <a:latin typeface="Comic Sans MS" panose="030F0702030302020204" pitchFamily="66" charset="0"/>
              </a:rPr>
            </a:br>
            <a:r>
              <a:rPr lang="de-DE" dirty="0">
                <a:latin typeface="Comic Sans MS" panose="030F0702030302020204" pitchFamily="66" charset="0"/>
              </a:rPr>
              <a:t>2026/2027</a:t>
            </a:r>
            <a:br>
              <a:rPr lang="de-DE" dirty="0"/>
            </a:br>
            <a:endParaRPr lang="de-DE" dirty="0"/>
          </a:p>
        </p:txBody>
      </p:sp>
      <p:sp>
        <p:nvSpPr>
          <p:cNvPr id="3" name="Untertitel 2">
            <a:extLst>
              <a:ext uri="{FF2B5EF4-FFF2-40B4-BE49-F238E27FC236}">
                <a16:creationId xmlns:a16="http://schemas.microsoft.com/office/drawing/2014/main" id="{B1DCF22D-34B9-4165-8498-9B48279F64D5}"/>
              </a:ext>
            </a:extLst>
          </p:cNvPr>
          <p:cNvSpPr>
            <a:spLocks noGrp="1"/>
          </p:cNvSpPr>
          <p:nvPr>
            <p:ph type="subTitle" idx="1"/>
          </p:nvPr>
        </p:nvSpPr>
        <p:spPr/>
        <p:txBody>
          <a:bodyPr rtlCol="0"/>
          <a:lstStyle/>
          <a:p>
            <a:pPr rtl="0"/>
            <a:r>
              <a:rPr lang="de-DE" dirty="0"/>
              <a:t>Gerhart-Hauptmann-Schule Dreieich</a:t>
            </a:r>
          </a:p>
        </p:txBody>
      </p:sp>
      <p:pic>
        <p:nvPicPr>
          <p:cNvPr id="5" name="Grafik 4" descr="Gruppe">
            <a:extLst>
              <a:ext uri="{FF2B5EF4-FFF2-40B4-BE49-F238E27FC236}">
                <a16:creationId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808200" y="2636998"/>
            <a:ext cx="1584000" cy="1584000"/>
          </a:xfrm>
          <a:prstGeom prst="rect">
            <a:avLst/>
          </a:prstGeom>
        </p:spPr>
      </p:pic>
      <p:pic>
        <p:nvPicPr>
          <p:cNvPr id="6" name="Grafik 5">
            <a:extLst>
              <a:ext uri="{FF2B5EF4-FFF2-40B4-BE49-F238E27FC236}">
                <a16:creationId xmlns:a16="http://schemas.microsoft.com/office/drawing/2014/main" id="{66B8E80F-3E6E-4D22-8093-240FC8821299}"/>
              </a:ext>
            </a:extLst>
          </p:cNvPr>
          <p:cNvPicPr>
            <a:picLocks noChangeAspect="1"/>
          </p:cNvPicPr>
          <p:nvPr/>
        </p:nvPicPr>
        <p:blipFill>
          <a:blip r:embed="rId5"/>
          <a:stretch>
            <a:fillRect/>
          </a:stretch>
        </p:blipFill>
        <p:spPr>
          <a:xfrm>
            <a:off x="1" y="1417740"/>
            <a:ext cx="3200400" cy="3251080"/>
          </a:xfrm>
          <a:prstGeom prst="rect">
            <a:avLst/>
          </a:prstGeom>
        </p:spPr>
      </p:pic>
      <p:pic>
        <p:nvPicPr>
          <p:cNvPr id="7" name="Grafik 6">
            <a:extLst>
              <a:ext uri="{FF2B5EF4-FFF2-40B4-BE49-F238E27FC236}">
                <a16:creationId xmlns:a16="http://schemas.microsoft.com/office/drawing/2014/main" id="{E4208C7F-D903-4271-B6A7-643D3534686F}"/>
              </a:ext>
            </a:extLst>
          </p:cNvPr>
          <p:cNvPicPr>
            <a:picLocks noChangeAspect="1"/>
          </p:cNvPicPr>
          <p:nvPr/>
        </p:nvPicPr>
        <p:blipFill>
          <a:blip r:embed="rId6"/>
          <a:stretch>
            <a:fillRect/>
          </a:stretch>
        </p:blipFill>
        <p:spPr>
          <a:xfrm>
            <a:off x="9405098" y="4906879"/>
            <a:ext cx="2145978" cy="951058"/>
          </a:xfrm>
          <a:prstGeom prst="rect">
            <a:avLst/>
          </a:prstGeom>
        </p:spPr>
      </p:pic>
      <p:pic>
        <p:nvPicPr>
          <p:cNvPr id="8" name="Grafik 7">
            <a:extLst>
              <a:ext uri="{FF2B5EF4-FFF2-40B4-BE49-F238E27FC236}">
                <a16:creationId xmlns:a16="http://schemas.microsoft.com/office/drawing/2014/main" id="{7B33D618-4261-3E5C-BC17-3DE093CA0E0B}"/>
              </a:ext>
            </a:extLst>
          </p:cNvPr>
          <p:cNvPicPr>
            <a:picLocks noChangeAspect="1"/>
          </p:cNvPicPr>
          <p:nvPr/>
        </p:nvPicPr>
        <p:blipFill>
          <a:blip r:embed="rId7"/>
          <a:stretch>
            <a:fillRect/>
          </a:stretch>
        </p:blipFill>
        <p:spPr>
          <a:xfrm>
            <a:off x="1" y="761996"/>
            <a:ext cx="4186105" cy="3906823"/>
          </a:xfrm>
          <a:prstGeom prst="rect">
            <a:avLst/>
          </a:prstGeom>
        </p:spPr>
      </p:pic>
    </p:spTree>
    <p:extLst>
      <p:ext uri="{BB962C8B-B14F-4D97-AF65-F5344CB8AC3E}">
        <p14:creationId xmlns:p14="http://schemas.microsoft.com/office/powerpoint/2010/main" val="335499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991CF-84AA-6F30-1D9B-B223282E0BBC}"/>
              </a:ext>
            </a:extLst>
          </p:cNvPr>
          <p:cNvSpPr>
            <a:spLocks noGrp="1"/>
          </p:cNvSpPr>
          <p:nvPr>
            <p:ph type="title"/>
          </p:nvPr>
        </p:nvSpPr>
        <p:spPr>
          <a:xfrm>
            <a:off x="1783974" y="877069"/>
            <a:ext cx="8590084" cy="1434906"/>
          </a:xfrm>
        </p:spPr>
        <p:txBody>
          <a:bodyPr/>
          <a:lstStyle/>
          <a:p>
            <a:pPr algn="ctr"/>
            <a:r>
              <a:rPr lang="de-DE" dirty="0"/>
              <a:t>Wichtige Infos </a:t>
            </a:r>
          </a:p>
        </p:txBody>
      </p:sp>
      <p:sp>
        <p:nvSpPr>
          <p:cNvPr id="5" name="Textfeld 4">
            <a:extLst>
              <a:ext uri="{FF2B5EF4-FFF2-40B4-BE49-F238E27FC236}">
                <a16:creationId xmlns:a16="http://schemas.microsoft.com/office/drawing/2014/main" id="{45B7F9D0-ABE5-981C-427F-5BCBF3178A27}"/>
              </a:ext>
            </a:extLst>
          </p:cNvPr>
          <p:cNvSpPr txBox="1"/>
          <p:nvPr/>
        </p:nvSpPr>
        <p:spPr>
          <a:xfrm>
            <a:off x="1523672" y="2969704"/>
            <a:ext cx="8850386" cy="2862322"/>
          </a:xfrm>
          <a:prstGeom prst="rect">
            <a:avLst/>
          </a:prstGeom>
          <a:solidFill>
            <a:schemeClr val="bg1"/>
          </a:solidFill>
        </p:spPr>
        <p:txBody>
          <a:bodyPr wrap="square" rtlCol="0">
            <a:spAutoFit/>
          </a:bodyPr>
          <a:lstStyle/>
          <a:p>
            <a:pPr indent="-285750">
              <a:buFont typeface="Wingdings" panose="05000000000000000000" pitchFamily="2" charset="2"/>
              <a:buChar char="Ø"/>
            </a:pPr>
            <a:r>
              <a:rPr lang="de-DE" sz="1600" dirty="0">
                <a:solidFill>
                  <a:schemeClr val="tx2"/>
                </a:solidFill>
                <a:latin typeface="Comic Sans MS" panose="030F0702030302020204" pitchFamily="66" charset="0"/>
              </a:rPr>
              <a:t>Ihr Kind kann </a:t>
            </a:r>
            <a:r>
              <a:rPr lang="de-DE" sz="1600" b="1" u="sng" dirty="0">
                <a:solidFill>
                  <a:schemeClr val="tx2"/>
                </a:solidFill>
                <a:latin typeface="Comic Sans MS" panose="030F0702030302020204" pitchFamily="66" charset="0"/>
              </a:rPr>
              <a:t>Wunschpartner</a:t>
            </a:r>
            <a:r>
              <a:rPr lang="de-DE" sz="1600" dirty="0">
                <a:solidFill>
                  <a:schemeClr val="tx2"/>
                </a:solidFill>
                <a:latin typeface="Comic Sans MS" panose="030F0702030302020204" pitchFamily="66" charset="0"/>
              </a:rPr>
              <a:t> für die Klasse nennen. Wir versuchen EINEN</a:t>
            </a:r>
          </a:p>
          <a:p>
            <a:r>
              <a:rPr lang="de-DE" sz="1600" dirty="0">
                <a:solidFill>
                  <a:schemeClr val="tx2"/>
                </a:solidFill>
                <a:latin typeface="Comic Sans MS" panose="030F0702030302020204" pitchFamily="66" charset="0"/>
              </a:rPr>
              <a:t>     der Wünsche sicher zu erfüllen! </a:t>
            </a:r>
          </a:p>
          <a:p>
            <a:endParaRPr lang="de-DE" sz="1600" dirty="0">
              <a:solidFill>
                <a:schemeClr val="tx2"/>
              </a:solidFill>
              <a:latin typeface="Comic Sans MS" panose="030F0702030302020204" pitchFamily="66" charset="0"/>
            </a:endParaRPr>
          </a:p>
          <a:p>
            <a:pPr indent="-285750">
              <a:buFont typeface="Wingdings" panose="05000000000000000000" pitchFamily="2" charset="2"/>
              <a:buChar char="Ø"/>
            </a:pPr>
            <a:r>
              <a:rPr lang="de-DE" sz="1600" dirty="0">
                <a:solidFill>
                  <a:schemeClr val="tx2"/>
                </a:solidFill>
                <a:latin typeface="Comic Sans MS" panose="030F0702030302020204" pitchFamily="66" charset="0"/>
              </a:rPr>
              <a:t>Bitte übermitteln Sie dafür bis zu </a:t>
            </a:r>
            <a:r>
              <a:rPr lang="de-DE" sz="1600" b="1" u="sng" dirty="0">
                <a:solidFill>
                  <a:schemeClr val="tx2"/>
                </a:solidFill>
                <a:latin typeface="Comic Sans MS" panose="030F0702030302020204" pitchFamily="66" charset="0"/>
              </a:rPr>
              <a:t>3 Wunschkinder</a:t>
            </a:r>
            <a:r>
              <a:rPr lang="de-DE" sz="1600" dirty="0">
                <a:solidFill>
                  <a:schemeClr val="tx2"/>
                </a:solidFill>
                <a:latin typeface="Comic Sans MS" panose="030F0702030302020204" pitchFamily="66" charset="0"/>
              </a:rPr>
              <a:t> Ihres Kindes per Email, Telefon</a:t>
            </a:r>
          </a:p>
          <a:p>
            <a:r>
              <a:rPr lang="de-DE" sz="1600" dirty="0">
                <a:solidFill>
                  <a:schemeClr val="tx2"/>
                </a:solidFill>
                <a:latin typeface="Comic Sans MS" panose="030F0702030302020204" pitchFamily="66" charset="0"/>
              </a:rPr>
              <a:t>     (Anrufbeantworter) oder Einwurf in den Briefkasten bis spätestens </a:t>
            </a:r>
            <a:r>
              <a:rPr lang="de-DE" sz="1600" b="1" dirty="0">
                <a:solidFill>
                  <a:srgbClr val="FF0000"/>
                </a:solidFill>
                <a:latin typeface="Comic Sans MS" panose="030F0702030302020204" pitchFamily="66" charset="0"/>
              </a:rPr>
              <a:t>20. April 2026</a:t>
            </a:r>
          </a:p>
          <a:p>
            <a:r>
              <a:rPr lang="de-DE" sz="1600" dirty="0">
                <a:solidFill>
                  <a:schemeClr val="tx2"/>
                </a:solidFill>
                <a:latin typeface="Comic Sans MS" panose="030F0702030302020204" pitchFamily="66" charset="0"/>
              </a:rPr>
              <a:t>     </a:t>
            </a:r>
          </a:p>
          <a:p>
            <a:r>
              <a:rPr lang="de-DE" sz="1600" dirty="0">
                <a:solidFill>
                  <a:schemeClr val="tx2"/>
                </a:solidFill>
                <a:latin typeface="Comic Sans MS" panose="030F0702030302020204" pitchFamily="66" charset="0"/>
              </a:rPr>
              <a:t>             Wir bitten Sie, generell Ihre Emailanschrift bei uns zu hinterlegen.</a:t>
            </a:r>
          </a:p>
          <a:p>
            <a:endParaRPr lang="de-DE" dirty="0">
              <a:solidFill>
                <a:schemeClr val="tx2"/>
              </a:solidFill>
              <a:latin typeface="Comic Sans MS" panose="030F0702030302020204" pitchFamily="66" charset="0"/>
            </a:endParaRPr>
          </a:p>
          <a:p>
            <a:pPr marL="285750" indent="-285750">
              <a:buFont typeface="Wingdings" panose="05000000000000000000" pitchFamily="2" charset="2"/>
              <a:buChar char="Ø"/>
            </a:pPr>
            <a:r>
              <a:rPr lang="de-DE" sz="1600" dirty="0">
                <a:solidFill>
                  <a:schemeClr val="bg2">
                    <a:lumMod val="50000"/>
                  </a:schemeClr>
                </a:solidFill>
                <a:latin typeface="Comic Sans MS" panose="030F0702030302020204" pitchFamily="66" charset="0"/>
              </a:rPr>
              <a:t>Der erste Klassenelternabend wird Ihnen gemeinsam mit dem Einschulungsbrief zu Beginn der Sommerferien bekannt gegeben. </a:t>
            </a:r>
          </a:p>
          <a:p>
            <a:endParaRPr lang="de-DE"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28549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EFE4E-26C3-4B67-8C68-33B37B5A8F55}"/>
              </a:ext>
            </a:extLst>
          </p:cNvPr>
          <p:cNvSpPr>
            <a:spLocks noGrp="1"/>
          </p:cNvSpPr>
          <p:nvPr>
            <p:ph type="title"/>
          </p:nvPr>
        </p:nvSpPr>
        <p:spPr>
          <a:xfrm>
            <a:off x="262466" y="0"/>
            <a:ext cx="4963876" cy="805343"/>
          </a:xfrm>
        </p:spPr>
        <p:txBody>
          <a:bodyPr>
            <a:normAutofit fontScale="90000"/>
          </a:bodyPr>
          <a:lstStyle/>
          <a:p>
            <a:r>
              <a:rPr lang="de-DE" sz="3200" dirty="0">
                <a:solidFill>
                  <a:schemeClr val="tx2">
                    <a:lumMod val="75000"/>
                  </a:schemeClr>
                </a:solidFill>
                <a:latin typeface="Comic Sans MS" panose="030F0702030302020204" pitchFamily="66" charset="0"/>
              </a:rPr>
              <a:t>Der Förderverein der GHS</a:t>
            </a:r>
          </a:p>
        </p:txBody>
      </p:sp>
      <p:sp>
        <p:nvSpPr>
          <p:cNvPr id="5" name="Textplatzhalter 4">
            <a:extLst>
              <a:ext uri="{FF2B5EF4-FFF2-40B4-BE49-F238E27FC236}">
                <a16:creationId xmlns:a16="http://schemas.microsoft.com/office/drawing/2014/main" id="{247FD5EE-4414-4BDB-B545-C87563C31CB3}"/>
              </a:ext>
            </a:extLst>
          </p:cNvPr>
          <p:cNvSpPr>
            <a:spLocks noGrp="1"/>
          </p:cNvSpPr>
          <p:nvPr>
            <p:ph type="body" sz="half" idx="2"/>
          </p:nvPr>
        </p:nvSpPr>
        <p:spPr>
          <a:solidFill>
            <a:srgbClr val="FFC000"/>
          </a:solidFill>
        </p:spPr>
        <p:txBody>
          <a:bodyPr>
            <a:normAutofit fontScale="92500" lnSpcReduction="10000"/>
          </a:bodyPr>
          <a:lstStyle/>
          <a:p>
            <a:r>
              <a:rPr lang="de-DE" sz="1200" dirty="0">
                <a:latin typeface="Comic Sans MS" panose="030F0702030302020204" pitchFamily="66" charset="0"/>
              </a:rPr>
              <a:t>Der Förderverein ist für die Schule und ihre Schüler ein wichtiger Bestandteil.</a:t>
            </a:r>
          </a:p>
          <a:p>
            <a:r>
              <a:rPr lang="de-DE" sz="1200" dirty="0">
                <a:latin typeface="Comic Sans MS" panose="030F0702030302020204" pitchFamily="66" charset="0"/>
              </a:rPr>
              <a:t>Wir wünschen uns sehr, dass Sie sich anmelden oder sogar aktiv teilnehmen.</a:t>
            </a:r>
          </a:p>
          <a:p>
            <a:r>
              <a:rPr lang="de-DE" sz="1200" dirty="0">
                <a:latin typeface="Comic Sans MS" panose="030F0702030302020204" pitchFamily="66" charset="0"/>
              </a:rPr>
              <a:t>Ohne den Förderverein würde es viele Dinge an unserer Schule überhaupt nicht geben!</a:t>
            </a:r>
          </a:p>
        </p:txBody>
      </p:sp>
      <p:sp>
        <p:nvSpPr>
          <p:cNvPr id="4" name="Inhaltsplatzhalter 3">
            <a:extLst>
              <a:ext uri="{FF2B5EF4-FFF2-40B4-BE49-F238E27FC236}">
                <a16:creationId xmlns:a16="http://schemas.microsoft.com/office/drawing/2014/main" id="{1A1BC2BC-EC55-49FE-A0DE-7C40BF443022}"/>
              </a:ext>
            </a:extLst>
          </p:cNvPr>
          <p:cNvSpPr>
            <a:spLocks noGrp="1"/>
          </p:cNvSpPr>
          <p:nvPr>
            <p:ph idx="1"/>
          </p:nvPr>
        </p:nvSpPr>
        <p:spPr/>
        <p:txBody>
          <a:bodyPr/>
          <a:lstStyle/>
          <a:p>
            <a:endParaRPr lang="de-DE" dirty="0"/>
          </a:p>
        </p:txBody>
      </p:sp>
      <p:pic>
        <p:nvPicPr>
          <p:cNvPr id="7" name="Grafik 6">
            <a:extLst>
              <a:ext uri="{FF2B5EF4-FFF2-40B4-BE49-F238E27FC236}">
                <a16:creationId xmlns:a16="http://schemas.microsoft.com/office/drawing/2014/main" id="{DDB783E8-0D09-4BE1-8301-843FB83A9B6C}"/>
              </a:ext>
            </a:extLst>
          </p:cNvPr>
          <p:cNvPicPr>
            <a:picLocks noChangeAspect="1"/>
          </p:cNvPicPr>
          <p:nvPr/>
        </p:nvPicPr>
        <p:blipFill>
          <a:blip r:embed="rId2"/>
          <a:srcRect/>
          <a:stretch/>
        </p:blipFill>
        <p:spPr bwMode="black">
          <a:xfrm>
            <a:off x="10667585" y="0"/>
            <a:ext cx="1524415" cy="948408"/>
          </a:xfrm>
          <a:prstGeom prst="rect">
            <a:avLst/>
          </a:prstGeom>
        </p:spPr>
      </p:pic>
      <p:sp>
        <p:nvSpPr>
          <p:cNvPr id="6" name="Textfeld 5">
            <a:extLst>
              <a:ext uri="{FF2B5EF4-FFF2-40B4-BE49-F238E27FC236}">
                <a16:creationId xmlns:a16="http://schemas.microsoft.com/office/drawing/2014/main" id="{A2797930-6809-49EC-9899-3D1CE1EC1067}"/>
              </a:ext>
            </a:extLst>
          </p:cNvPr>
          <p:cNvSpPr txBox="1"/>
          <p:nvPr/>
        </p:nvSpPr>
        <p:spPr>
          <a:xfrm>
            <a:off x="0" y="805344"/>
            <a:ext cx="10904191" cy="2163541"/>
          </a:xfrm>
          <a:prstGeom prst="rect">
            <a:avLst/>
          </a:prstGeom>
          <a:noFill/>
        </p:spPr>
        <p:txBody>
          <a:bodyPr wrap="square" rtlCol="0">
            <a:spAutoFit/>
          </a:bodyPr>
          <a:lstStyle/>
          <a:p>
            <a:pPr>
              <a:lnSpc>
                <a:spcPct val="115000"/>
              </a:lnSpc>
              <a:spcAft>
                <a:spcPts val="1000"/>
              </a:spcAf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„Der Förderverein der Gerhart-Hauptmann-Schule ist ein gemeinnütziger Verein mit dem Zweck, den Schülern der Schule ein erweitertes Bildungsangebot am Nachmittag zu machen. Dazu gehören nicht nur die Kurse, die vom Förderverein angeboten werden, sondern auch z.B. die Anschaffung von Büchern für die Schülerbücherei und Sportgeräten für die Bewegungsstunde der Kinder auf dem Schulhof und vieles mehr. Die Mittel des Vereins stammen überwiegend aus den Mitgliedsbeiträgen. Der Verein erhält aber auch Spenden von gemeinnützigen Organisationen wie dem Dreieicher Weihnachtskalender oder der Stiftung der Sparkasse Langen-Seligenstadt.“</a:t>
            </a:r>
          </a:p>
          <a:p>
            <a:pPr>
              <a:lnSpc>
                <a:spcPct val="115000"/>
              </a:lnSpc>
              <a:spcAft>
                <a:spcPts val="1000"/>
              </a:spcAft>
            </a:pPr>
            <a:r>
              <a:rPr lang="de-DE" sz="1200" dirty="0">
                <a:solidFill>
                  <a:srgbClr val="90BB23"/>
                </a:solidFill>
                <a:effectLst/>
                <a:latin typeface="Comic Sans MS" panose="030F0702030302020204" pitchFamily="66" charset="0"/>
                <a:ea typeface="Times New Roman" panose="02020603050405020304" pitchFamily="18" charset="0"/>
                <a:cs typeface="Times New Roman" panose="02020603050405020304" pitchFamily="18" charset="0"/>
              </a:rPr>
              <a:t>https://foerderverein-ghs-dreieich.webnode.com/</a:t>
            </a:r>
          </a:p>
          <a:p>
            <a:pPr>
              <a:lnSpc>
                <a:spcPct val="115000"/>
              </a:lnSpc>
              <a:spcAft>
                <a:spcPts val="1000"/>
              </a:spcAft>
            </a:pPr>
            <a:endParaRPr lang="de-DE"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07166F6A-F9F3-47D2-BB4B-610469D25B0C}"/>
              </a:ext>
            </a:extLst>
          </p:cNvPr>
          <p:cNvSpPr txBox="1"/>
          <p:nvPr/>
        </p:nvSpPr>
        <p:spPr>
          <a:xfrm>
            <a:off x="5503178" y="2973897"/>
            <a:ext cx="914400" cy="914400"/>
          </a:xfrm>
          <a:prstGeom prst="rect">
            <a:avLst/>
          </a:prstGeom>
          <a:noFill/>
        </p:spPr>
        <p:txBody>
          <a:bodyPr wrap="square" rtlCol="0">
            <a:spAutoFit/>
          </a:bodyPr>
          <a:lstStyle/>
          <a:p>
            <a:endParaRPr lang="de-DE" dirty="0"/>
          </a:p>
        </p:txBody>
      </p:sp>
      <p:sp>
        <p:nvSpPr>
          <p:cNvPr id="9" name="Sprechblase: oval 8">
            <a:extLst>
              <a:ext uri="{FF2B5EF4-FFF2-40B4-BE49-F238E27FC236}">
                <a16:creationId xmlns:a16="http://schemas.microsoft.com/office/drawing/2014/main" id="{C9E49423-D5FE-4E1B-8DED-D62EB419FE71}"/>
              </a:ext>
            </a:extLst>
          </p:cNvPr>
          <p:cNvSpPr/>
          <p:nvPr/>
        </p:nvSpPr>
        <p:spPr>
          <a:xfrm>
            <a:off x="2055217" y="2885813"/>
            <a:ext cx="4437861" cy="2617365"/>
          </a:xfrm>
          <a:prstGeom prst="wedgeEllipseCallout">
            <a:avLst/>
          </a:prstGeom>
          <a:solidFill>
            <a:srgbClr val="90BB23"/>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Freizeit- und Bildungsangebote für Kinder realisieren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Kontakte zu Eltern und Lehrern pflegen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Vernetzung im Stadtteil</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gemeinsam mit den Eltern den Lebensraum Schule gestalten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Sprechblase: rechteckig 9">
            <a:extLst>
              <a:ext uri="{FF2B5EF4-FFF2-40B4-BE49-F238E27FC236}">
                <a16:creationId xmlns:a16="http://schemas.microsoft.com/office/drawing/2014/main" id="{AC3D11F8-8867-4AC4-91AF-0CCD2A3BDA9E}"/>
              </a:ext>
            </a:extLst>
          </p:cNvPr>
          <p:cNvSpPr/>
          <p:nvPr/>
        </p:nvSpPr>
        <p:spPr>
          <a:xfrm>
            <a:off x="6828639" y="2968885"/>
            <a:ext cx="3308143" cy="2702073"/>
          </a:xfrm>
          <a:prstGeom prst="wedgeRectCallout">
            <a:avLst/>
          </a:prstGeom>
          <a:solidFill>
            <a:srgbClr val="81BCC7"/>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Wir unterstützen Ihre Kinder darin,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sich in der Gemeinschaft zu bewegen,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den Schulalltag zu bewältigen,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ihre Freizeit sinnvoll zu verbringen,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Talente zu entwickeln,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und im Spiel zu lernen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82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 33" descr="Mein Mitschüler">
            <a:extLst>
              <a:ext uri="{FF2B5EF4-FFF2-40B4-BE49-F238E27FC236}">
                <a16:creationId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descr="dekoratives Element">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a:p>
        </p:txBody>
      </p:sp>
      <p:sp>
        <p:nvSpPr>
          <p:cNvPr id="5" name="Rechteck 4" descr="dekoratives Element">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a:p>
        </p:txBody>
      </p:sp>
      <p:sp>
        <p:nvSpPr>
          <p:cNvPr id="6" name="Rechteck 5" descr="dekoratives Element">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28" name="Titel 27">
            <a:extLst>
              <a:ext uri="{FF2B5EF4-FFF2-40B4-BE49-F238E27FC236}">
                <a16:creationId xmlns:a16="http://schemas.microsoft.com/office/drawing/2014/main" id="{B8A93A84-6089-431C-96E2-45FCA3C179C7}"/>
              </a:ext>
            </a:extLst>
          </p:cNvPr>
          <p:cNvSpPr>
            <a:spLocks noGrp="1"/>
          </p:cNvSpPr>
          <p:nvPr>
            <p:ph type="title"/>
          </p:nvPr>
        </p:nvSpPr>
        <p:spPr>
          <a:xfrm>
            <a:off x="252919" y="1782637"/>
            <a:ext cx="2947482" cy="3942384"/>
          </a:xfrm>
        </p:spPr>
        <p:txBody>
          <a:bodyPr rtlCol="0">
            <a:normAutofit fontScale="90000"/>
          </a:bodyPr>
          <a:lstStyle/>
          <a:p>
            <a:pPr algn="ctr" rtl="0"/>
            <a:r>
              <a:rPr lang="de-DE" sz="2800" b="1" u="sng" dirty="0">
                <a:latin typeface="Comic Sans MS" panose="030F0702030302020204" pitchFamily="66" charset="0"/>
              </a:rPr>
              <a:t>Kennenlerntag</a:t>
            </a:r>
            <a:br>
              <a:rPr lang="de-DE" sz="2800" b="1" u="sng" dirty="0">
                <a:latin typeface="Comic Sans MS" panose="030F0702030302020204" pitchFamily="66" charset="0"/>
              </a:rPr>
            </a:br>
            <a:br>
              <a:rPr lang="de-DE" sz="2800" b="1" u="sng" dirty="0">
                <a:latin typeface="Comic Sans MS" panose="030F0702030302020204" pitchFamily="66" charset="0"/>
              </a:rPr>
            </a:br>
            <a:r>
              <a:rPr lang="de-DE" sz="2800" dirty="0">
                <a:latin typeface="Comic Sans MS" panose="030F0702030302020204" pitchFamily="66" charset="0"/>
              </a:rPr>
              <a:t>20.04.2026</a:t>
            </a:r>
            <a:br>
              <a:rPr lang="de-DE" sz="2800" dirty="0">
                <a:latin typeface="Comic Sans MS" panose="030F0702030302020204" pitchFamily="66" charset="0"/>
              </a:rPr>
            </a:br>
            <a:br>
              <a:rPr lang="de-DE" sz="2800" dirty="0">
                <a:latin typeface="Comic Sans MS" panose="030F0702030302020204" pitchFamily="66" charset="0"/>
              </a:rPr>
            </a:br>
            <a:r>
              <a:rPr lang="de-DE" sz="1200" dirty="0">
                <a:latin typeface="Comic Sans MS" panose="030F0702030302020204" pitchFamily="66" charset="0"/>
              </a:rPr>
              <a:t>(Einladungsbrief Ende März)</a:t>
            </a:r>
            <a:br>
              <a:rPr lang="de-DE" sz="2800" b="1" u="sng" dirty="0">
                <a:latin typeface="Comic Sans MS" panose="030F0702030302020204" pitchFamily="66" charset="0"/>
              </a:rPr>
            </a:br>
            <a:br>
              <a:rPr lang="de-DE" sz="2800" b="1" u="sng" dirty="0">
                <a:latin typeface="Comic Sans MS" panose="030F0702030302020204" pitchFamily="66" charset="0"/>
              </a:rPr>
            </a:br>
            <a:r>
              <a:rPr lang="de-DE" sz="2800" b="1" u="sng" dirty="0">
                <a:latin typeface="Comic Sans MS" panose="030F0702030302020204" pitchFamily="66" charset="0"/>
              </a:rPr>
              <a:t>Einschulungstag </a:t>
            </a:r>
            <a:br>
              <a:rPr lang="de-DE" sz="2800" b="1" u="sng" dirty="0">
                <a:latin typeface="Comic Sans MS" panose="030F0702030302020204" pitchFamily="66" charset="0"/>
              </a:rPr>
            </a:br>
            <a:br>
              <a:rPr lang="de-DE" sz="2800" dirty="0">
                <a:latin typeface="Comic Sans MS" panose="030F0702030302020204" pitchFamily="66" charset="0"/>
              </a:rPr>
            </a:br>
            <a:r>
              <a:rPr lang="de-DE" sz="2800" dirty="0">
                <a:latin typeface="Comic Sans MS" panose="030F0702030302020204" pitchFamily="66" charset="0"/>
              </a:rPr>
              <a:t> 11.08.2026</a:t>
            </a:r>
            <a:br>
              <a:rPr lang="de-DE" dirty="0">
                <a:latin typeface="Comic Sans MS" panose="030F0702030302020204" pitchFamily="66" charset="0"/>
              </a:rPr>
            </a:br>
            <a:br>
              <a:rPr lang="de-DE" dirty="0">
                <a:latin typeface="Comic Sans MS" panose="030F0702030302020204" pitchFamily="66" charset="0"/>
              </a:rPr>
            </a:br>
            <a:r>
              <a:rPr lang="de-DE" sz="1200" dirty="0">
                <a:latin typeface="Comic Sans MS" panose="030F0702030302020204" pitchFamily="66" charset="0"/>
              </a:rPr>
              <a:t>(Einladungsbrief kurz vor Sommerferien)</a:t>
            </a:r>
          </a:p>
        </p:txBody>
      </p:sp>
      <p:sp>
        <p:nvSpPr>
          <p:cNvPr id="29" name="Inhaltsplatzhalter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r>
              <a:rPr lang="de-DE" dirty="0">
                <a:latin typeface="Comic Sans MS" panose="030F0702030302020204" pitchFamily="66" charset="0"/>
                <a:ea typeface="Tahoma" panose="020B0604030504040204" pitchFamily="34" charset="0"/>
                <a:cs typeface="Tahoma" panose="020B0604030504040204" pitchFamily="34" charset="0"/>
              </a:rPr>
              <a:t>Sie erhalten Ende März eine Einladung für den Kennenlerntag mit genaueren Infos.</a:t>
            </a:r>
          </a:p>
          <a:p>
            <a:pPr rtl="0"/>
            <a:r>
              <a:rPr lang="de-DE" dirty="0">
                <a:latin typeface="Comic Sans MS" panose="030F0702030302020204" pitchFamily="66" charset="0"/>
                <a:ea typeface="Tahoma" panose="020B0604030504040204" pitchFamily="34" charset="0"/>
                <a:cs typeface="Tahoma" panose="020B0604030504040204" pitchFamily="34" charset="0"/>
              </a:rPr>
              <a:t>Sie erhalten kurz vor dem Einschulungstag eine Einladung mit „Ihrer“ Uhrzeit.</a:t>
            </a:r>
          </a:p>
          <a:p>
            <a:pPr rtl="0"/>
            <a:r>
              <a:rPr lang="de-DE" dirty="0">
                <a:latin typeface="Comic Sans MS" panose="030F0702030302020204" pitchFamily="66" charset="0"/>
                <a:ea typeface="Tahoma" panose="020B0604030504040204" pitchFamily="34" charset="0"/>
                <a:cs typeface="Tahoma" panose="020B0604030504040204" pitchFamily="34" charset="0"/>
              </a:rPr>
              <a:t>Die Einschulung findet dann in der Turnhalle klassenweise statt.</a:t>
            </a:r>
          </a:p>
          <a:p>
            <a:pPr rtl="0"/>
            <a:endParaRPr lang="de-DE" dirty="0"/>
          </a:p>
        </p:txBody>
      </p:sp>
      <p:pic>
        <p:nvPicPr>
          <p:cNvPr id="10" name="Grafik 9">
            <a:extLst>
              <a:ext uri="{FF2B5EF4-FFF2-40B4-BE49-F238E27FC236}">
                <a16:creationId xmlns:a16="http://schemas.microsoft.com/office/drawing/2014/main" id="{4DA5BE08-1851-4258-907A-504BCF361451}"/>
              </a:ext>
            </a:extLst>
          </p:cNvPr>
          <p:cNvPicPr>
            <a:picLocks noChangeAspect="1"/>
          </p:cNvPicPr>
          <p:nvPr/>
        </p:nvPicPr>
        <p:blipFill>
          <a:blip r:embed="rId4"/>
          <a:srcRect/>
          <a:stretch/>
        </p:blipFill>
        <p:spPr bwMode="black">
          <a:xfrm>
            <a:off x="7005" y="789614"/>
            <a:ext cx="1524415" cy="948408"/>
          </a:xfrm>
          <a:prstGeom prst="rect">
            <a:avLst/>
          </a:prstGeom>
        </p:spPr>
      </p:pic>
    </p:spTree>
    <p:extLst>
      <p:ext uri="{BB962C8B-B14F-4D97-AF65-F5344CB8AC3E}">
        <p14:creationId xmlns:p14="http://schemas.microsoft.com/office/powerpoint/2010/main" val="132697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12" name="Rechteck 11" descr="dekoratives Element">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2A5672BB-0EC4-4BB1-85FA-3C94DFAEA16D}"/>
              </a:ext>
              <a:ext uri="{C183D7F6-B498-43B3-948B-1728B52AA6E4}">
                <adec:decorative xmlns:adec="http://schemas.microsoft.com/office/drawing/2017/decorative"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Rechteck 9" descr="dekoratives Element">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11" name="Rechteck 10" descr="dekoratives Element">
            <a:extLst>
              <a:ext uri="{FF2B5EF4-FFF2-40B4-BE49-F238E27FC236}">
                <a16:creationId xmlns:a16="http://schemas.microsoft.com/office/drawing/2014/main" id="{99C77D2E-3E79-4AAE-90F1-AFD7CBEBF037}"/>
              </a:ext>
              <a:ext uri="{C183D7F6-B498-43B3-948B-1728B52AA6E4}">
                <adec:decorative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Titel 2">
            <a:extLst>
              <a:ext uri="{FF2B5EF4-FFF2-40B4-BE49-F238E27FC236}">
                <a16:creationId xmlns:a16="http://schemas.microsoft.com/office/drawing/2014/main" id="{354390DD-75CF-41BA-AA03-813FD55BF748}"/>
              </a:ext>
            </a:extLst>
          </p:cNvPr>
          <p:cNvSpPr>
            <a:spLocks noGrp="1"/>
          </p:cNvSpPr>
          <p:nvPr>
            <p:ph type="title"/>
          </p:nvPr>
        </p:nvSpPr>
        <p:spPr/>
        <p:txBody>
          <a:bodyPr rtlCol="0"/>
          <a:lstStyle/>
          <a:p>
            <a:pPr rtl="0"/>
            <a:r>
              <a:rPr lang="de-DE" dirty="0">
                <a:latin typeface="Comic Sans MS" panose="030F0702030302020204" pitchFamily="66" charset="0"/>
              </a:rPr>
              <a:t>Wir stellen uns vor</a:t>
            </a:r>
          </a:p>
        </p:txBody>
      </p:sp>
      <p:sp>
        <p:nvSpPr>
          <p:cNvPr id="4" name="Textplatzhalt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304549"/>
          </a:xfrm>
        </p:spPr>
        <p:txBody>
          <a:bodyPr rtlCol="0" anchor="ctr" anchorCtr="0">
            <a:normAutofit/>
          </a:bodyPr>
          <a:lstStyle/>
          <a:p>
            <a:pPr marL="0" indent="0" rtl="0">
              <a:buNone/>
            </a:pPr>
            <a:r>
              <a:rPr lang="de-DE" sz="2800" dirty="0">
                <a:latin typeface="Comic Sans MS" panose="030F0702030302020204" pitchFamily="66" charset="0"/>
                <a:ea typeface="Tahoma" panose="020B0604030504040204" pitchFamily="34" charset="0"/>
                <a:cs typeface="Tahoma" panose="020B0604030504040204" pitchFamily="34" charset="0"/>
              </a:rPr>
              <a:t>Schulleitung</a:t>
            </a:r>
          </a:p>
          <a:p>
            <a:pPr marL="0" indent="0" rtl="0">
              <a:buNone/>
            </a:pPr>
            <a:endParaRPr lang="de-DE" sz="2000" dirty="0">
              <a:latin typeface="Comic Sans MS" panose="030F0702030302020204" pitchFamily="66" charset="0"/>
              <a:ea typeface="Tahoma" panose="020B0604030504040204" pitchFamily="34" charset="0"/>
              <a:cs typeface="Tahoma" panose="020B0604030504040204" pitchFamily="34" charset="0"/>
            </a:endParaRPr>
          </a:p>
          <a:p>
            <a:pPr lvl="1"/>
            <a:r>
              <a:rPr lang="de-DE" dirty="0">
                <a:latin typeface="Comic Sans MS" panose="030F0702030302020204" pitchFamily="66" charset="0"/>
                <a:ea typeface="Tahoma" panose="020B0604030504040204" pitchFamily="34" charset="0"/>
                <a:cs typeface="Tahoma" panose="020B0604030504040204" pitchFamily="34" charset="0"/>
              </a:rPr>
              <a:t>Rektorin Annette Melms (rechts)</a:t>
            </a:r>
          </a:p>
          <a:p>
            <a:pPr lvl="1"/>
            <a:endParaRPr lang="de-DE" dirty="0">
              <a:latin typeface="Comic Sans MS" panose="030F0702030302020204" pitchFamily="66" charset="0"/>
              <a:ea typeface="Tahoma" panose="020B0604030504040204" pitchFamily="34" charset="0"/>
              <a:cs typeface="Tahoma" panose="020B0604030504040204" pitchFamily="34" charset="0"/>
            </a:endParaRPr>
          </a:p>
          <a:p>
            <a:pPr lvl="1"/>
            <a:r>
              <a:rPr lang="de-DE" dirty="0">
                <a:latin typeface="Comic Sans MS" panose="030F0702030302020204" pitchFamily="66" charset="0"/>
                <a:ea typeface="Tahoma" panose="020B0604030504040204" pitchFamily="34" charset="0"/>
                <a:cs typeface="Tahoma" panose="020B0604030504040204" pitchFamily="34" charset="0"/>
              </a:rPr>
              <a:t>Konrektorin Denise Schablin (links</a:t>
            </a:r>
            <a:r>
              <a:rPr lang="de-DE" dirty="0">
                <a:ea typeface="Tahoma" panose="020B0604030504040204" pitchFamily="34" charset="0"/>
                <a:cs typeface="Tahoma" panose="020B0604030504040204" pitchFamily="34" charset="0"/>
              </a:rPr>
              <a:t>)</a:t>
            </a:r>
            <a:endParaRPr lang="de-DE" dirty="0"/>
          </a:p>
        </p:txBody>
      </p:sp>
      <p:pic>
        <p:nvPicPr>
          <p:cNvPr id="7" name="Grafik 6">
            <a:extLst>
              <a:ext uri="{FF2B5EF4-FFF2-40B4-BE49-F238E27FC236}">
                <a16:creationId xmlns:a16="http://schemas.microsoft.com/office/drawing/2014/main" id="{51224B08-BB3B-4EF8-9F13-98FA1B02429F}"/>
              </a:ext>
            </a:extLst>
          </p:cNvPr>
          <p:cNvPicPr>
            <a:picLocks noChangeAspect="1"/>
          </p:cNvPicPr>
          <p:nvPr/>
        </p:nvPicPr>
        <p:blipFill>
          <a:blip r:embed="rId3"/>
          <a:stretch>
            <a:fillRect/>
          </a:stretch>
        </p:blipFill>
        <p:spPr>
          <a:xfrm>
            <a:off x="6740797" y="2028132"/>
            <a:ext cx="3955391" cy="4040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Grafik 12">
            <a:extLst>
              <a:ext uri="{FF2B5EF4-FFF2-40B4-BE49-F238E27FC236}">
                <a16:creationId xmlns:a16="http://schemas.microsoft.com/office/drawing/2014/main" id="{22AE7628-69D3-4D29-B029-468FC45C994F}"/>
              </a:ext>
            </a:extLst>
          </p:cNvPr>
          <p:cNvPicPr>
            <a:picLocks noChangeAspect="1"/>
          </p:cNvPicPr>
          <p:nvPr/>
        </p:nvPicPr>
        <p:blipFill>
          <a:blip r:embed="rId4"/>
          <a:srcRect/>
          <a:stretch/>
        </p:blipFill>
        <p:spPr bwMode="black">
          <a:xfrm>
            <a:off x="7005" y="789614"/>
            <a:ext cx="1524415" cy="948408"/>
          </a:xfrm>
          <a:prstGeom prst="rect">
            <a:avLst/>
          </a:prstGeom>
        </p:spPr>
      </p:pic>
    </p:spTree>
    <p:extLst>
      <p:ext uri="{BB962C8B-B14F-4D97-AF65-F5344CB8AC3E}">
        <p14:creationId xmlns:p14="http://schemas.microsoft.com/office/powerpoint/2010/main" val="125560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6C880F-C196-416E-B1AC-D96EED9DC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302" y="1"/>
            <a:ext cx="13952931"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descr="dekoratives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272330" y="761103"/>
            <a:ext cx="3572142" cy="59217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a:p>
        </p:txBody>
      </p:sp>
      <p:sp>
        <p:nvSpPr>
          <p:cNvPr id="3" name="Inhaltsplatzhalter 2">
            <a:extLst>
              <a:ext uri="{FF2B5EF4-FFF2-40B4-BE49-F238E27FC236}">
                <a16:creationId xmlns:a16="http://schemas.microsoft.com/office/drawing/2014/main" id="{DB173B27-6D09-4FDA-9BC7-A8DBA15EC355}"/>
              </a:ext>
            </a:extLst>
          </p:cNvPr>
          <p:cNvSpPr>
            <a:spLocks noGrp="1"/>
          </p:cNvSpPr>
          <p:nvPr>
            <p:ph idx="1"/>
          </p:nvPr>
        </p:nvSpPr>
        <p:spPr>
          <a:xfrm>
            <a:off x="752030" y="1347017"/>
            <a:ext cx="7349383" cy="5335793"/>
          </a:xfrm>
          <a:solidFill>
            <a:schemeClr val="tx1"/>
          </a:solidFill>
        </p:spPr>
        <p:txBody>
          <a:bodyPr rtlCol="0">
            <a:normAutofit fontScale="55000" lnSpcReduction="20000"/>
          </a:bodyPr>
          <a:lstStyle/>
          <a:p>
            <a:pPr rtl="0"/>
            <a:endParaRPr lang="de-DE" dirty="0">
              <a:ea typeface="Tahoma" panose="020B0604030504040204" pitchFamily="34" charset="0"/>
              <a:cs typeface="Tahoma" panose="020B0604030504040204" pitchFamily="34" charset="0"/>
            </a:endParaRPr>
          </a:p>
          <a:p>
            <a:pPr marL="0" indent="0" rtl="0">
              <a:buNone/>
            </a:pPr>
            <a:endParaRPr lang="de-DE" sz="4000" u="sng" dirty="0">
              <a:latin typeface="Comic Sans MS" panose="030F0702030302020204" pitchFamily="66" charset="0"/>
            </a:endParaRPr>
          </a:p>
          <a:p>
            <a:pPr marL="0" indent="0" rtl="0">
              <a:buNone/>
            </a:pPr>
            <a:r>
              <a:rPr lang="de-DE" sz="4000" u="sng" dirty="0">
                <a:latin typeface="Comic Sans MS" panose="030F0702030302020204" pitchFamily="66" charset="0"/>
              </a:rPr>
              <a:t>Wir stellen uns vor</a:t>
            </a:r>
          </a:p>
          <a:p>
            <a:pPr marL="0" indent="0" rtl="0">
              <a:buNone/>
            </a:pPr>
            <a:endParaRPr lang="de-DE" sz="4000" u="sng" dirty="0">
              <a:latin typeface="Comic Sans MS" panose="030F0702030302020204" pitchFamily="66" charset="0"/>
            </a:endParaRPr>
          </a:p>
          <a:p>
            <a:pPr rtl="0"/>
            <a:r>
              <a:rPr lang="de-DE" sz="2200" dirty="0">
                <a:latin typeface="Comic Sans MS" panose="030F0702030302020204" pitchFamily="66" charset="0"/>
                <a:ea typeface="Tahoma" panose="020B0604030504040204" pitchFamily="34" charset="0"/>
                <a:cs typeface="Tahoma" panose="020B0604030504040204" pitchFamily="34" charset="0"/>
              </a:rPr>
              <a:t>Ca. 390 Schülerinnen und Schüler</a:t>
            </a:r>
          </a:p>
          <a:p>
            <a:pPr rtl="0"/>
            <a:r>
              <a:rPr lang="de-DE" sz="2200" dirty="0">
                <a:latin typeface="Comic Sans MS" panose="030F0702030302020204" pitchFamily="66" charset="0"/>
                <a:ea typeface="Tahoma" panose="020B0604030504040204" pitchFamily="34" charset="0"/>
                <a:cs typeface="Tahoma" panose="020B0604030504040204" pitchFamily="34" charset="0"/>
              </a:rPr>
              <a:t>18 Klassen</a:t>
            </a:r>
          </a:p>
          <a:p>
            <a:pPr marL="0" indent="0" rtl="0">
              <a:buNone/>
            </a:pPr>
            <a:r>
              <a:rPr lang="de-DE" sz="2200" dirty="0">
                <a:latin typeface="Comic Sans MS" panose="030F0702030302020204" pitchFamily="66" charset="0"/>
                <a:ea typeface="Tahoma" panose="020B0604030504040204" pitchFamily="34" charset="0"/>
                <a:cs typeface="Tahoma" panose="020B0604030504040204" pitchFamily="34" charset="0"/>
              </a:rPr>
              <a:t>(Intensivklasse, Vorklasse, 4x 1. Klasse, 4x 2. Klasse, 4x 3.Klasse,  4x 4. Klasse)</a:t>
            </a:r>
          </a:p>
          <a:p>
            <a:pPr rtl="0"/>
            <a:r>
              <a:rPr lang="de-DE" sz="2200" dirty="0">
                <a:latin typeface="Comic Sans MS" panose="030F0702030302020204" pitchFamily="66" charset="0"/>
                <a:ea typeface="Tahoma" panose="020B0604030504040204" pitchFamily="34" charset="0"/>
                <a:cs typeface="Tahoma" panose="020B0604030504040204" pitchFamily="34" charset="0"/>
              </a:rPr>
              <a:t>30 Lehrkräfte</a:t>
            </a:r>
          </a:p>
          <a:p>
            <a:pPr rtl="0"/>
            <a:r>
              <a:rPr lang="de-DE" sz="2200" dirty="0">
                <a:latin typeface="Comic Sans MS" panose="030F0702030302020204" pitchFamily="66" charset="0"/>
                <a:ea typeface="Tahoma" panose="020B0604030504040204" pitchFamily="34" charset="0"/>
                <a:cs typeface="Tahoma" panose="020B0604030504040204" pitchFamily="34" charset="0"/>
              </a:rPr>
              <a:t>1 Schulsozialarbeiter (Herr </a:t>
            </a:r>
            <a:r>
              <a:rPr lang="de-DE" sz="2200" dirty="0" err="1">
                <a:latin typeface="Comic Sans MS" panose="030F0702030302020204" pitchFamily="66" charset="0"/>
                <a:ea typeface="Tahoma" panose="020B0604030504040204" pitchFamily="34" charset="0"/>
                <a:cs typeface="Tahoma" panose="020B0604030504040204" pitchFamily="34" charset="0"/>
              </a:rPr>
              <a:t>Allouch</a:t>
            </a:r>
            <a:r>
              <a:rPr lang="de-DE" sz="2200" dirty="0">
                <a:latin typeface="Comic Sans MS" panose="030F0702030302020204" pitchFamily="66" charset="0"/>
                <a:ea typeface="Tahoma" panose="020B0604030504040204" pitchFamily="34" charset="0"/>
                <a:cs typeface="Tahoma" panose="020B0604030504040204" pitchFamily="34" charset="0"/>
              </a:rPr>
              <a:t>)</a:t>
            </a:r>
          </a:p>
          <a:p>
            <a:pPr rtl="0"/>
            <a:r>
              <a:rPr lang="de-DE" sz="2200" dirty="0">
                <a:latin typeface="Comic Sans MS" panose="030F0702030302020204" pitchFamily="66" charset="0"/>
                <a:ea typeface="Tahoma" panose="020B0604030504040204" pitchFamily="34" charset="0"/>
                <a:cs typeface="Tahoma" panose="020B0604030504040204" pitchFamily="34" charset="0"/>
              </a:rPr>
              <a:t>1 UBUS (Frau Brandt)</a:t>
            </a:r>
          </a:p>
          <a:p>
            <a:pPr rtl="0"/>
            <a:r>
              <a:rPr lang="de-DE" sz="2200" dirty="0">
                <a:latin typeface="Comic Sans MS" panose="030F0702030302020204" pitchFamily="66" charset="0"/>
                <a:ea typeface="Tahoma" panose="020B0604030504040204" pitchFamily="34" charset="0"/>
                <a:cs typeface="Tahoma" panose="020B0604030504040204" pitchFamily="34" charset="0"/>
              </a:rPr>
              <a:t>1 UBUS/Ganztagskoordinatorin (Frau Köse)  </a:t>
            </a:r>
          </a:p>
          <a:p>
            <a:pPr rtl="0"/>
            <a:r>
              <a:rPr lang="de-DE" sz="2200" dirty="0">
                <a:latin typeface="Comic Sans MS" panose="030F0702030302020204" pitchFamily="66" charset="0"/>
                <a:ea typeface="Tahoma" panose="020B0604030504040204" pitchFamily="34" charset="0"/>
                <a:cs typeface="Tahoma" panose="020B0604030504040204" pitchFamily="34" charset="0"/>
              </a:rPr>
              <a:t>3 Beratungs- und Förderzentrumlehrkräfte </a:t>
            </a:r>
          </a:p>
          <a:p>
            <a:pPr marL="0" indent="0" rtl="0">
              <a:buNone/>
            </a:pPr>
            <a:r>
              <a:rPr lang="de-DE" sz="2200" dirty="0">
                <a:latin typeface="Comic Sans MS" panose="030F0702030302020204" pitchFamily="66" charset="0"/>
                <a:ea typeface="Tahoma" panose="020B0604030504040204" pitchFamily="34" charset="0"/>
                <a:cs typeface="Tahoma" panose="020B0604030504040204" pitchFamily="34" charset="0"/>
              </a:rPr>
              <a:t>(Fr. Sturm, Fr. Wittmaack, Hr. Barufke/ Diagnostik, vorbeugende Maßnahmen, inklusive Beschulung)</a:t>
            </a:r>
          </a:p>
          <a:p>
            <a:r>
              <a:rPr lang="de-DE" sz="2200" dirty="0">
                <a:latin typeface="Comic Sans MS" panose="030F0702030302020204" pitchFamily="66" charset="0"/>
                <a:ea typeface="Tahoma" panose="020B0604030504040204" pitchFamily="34" charset="0"/>
                <a:cs typeface="Tahoma" panose="020B0604030504040204" pitchFamily="34" charset="0"/>
              </a:rPr>
              <a:t>1 Verwaltungsfachkraft (Frau Ahrens)</a:t>
            </a:r>
          </a:p>
          <a:p>
            <a:r>
              <a:rPr lang="de-DE" sz="2200" dirty="0">
                <a:latin typeface="Comic Sans MS" panose="030F0702030302020204" pitchFamily="66" charset="0"/>
                <a:ea typeface="Tahoma" panose="020B0604030504040204" pitchFamily="34" charset="0"/>
                <a:cs typeface="Tahoma" panose="020B0604030504040204" pitchFamily="34" charset="0"/>
              </a:rPr>
              <a:t>1 Assistentin der Schulleitung (Frau </a:t>
            </a:r>
            <a:r>
              <a:rPr lang="de-DE" sz="2200" dirty="0" err="1">
                <a:latin typeface="Comic Sans MS" panose="030F0702030302020204" pitchFamily="66" charset="0"/>
                <a:ea typeface="Tahoma" panose="020B0604030504040204" pitchFamily="34" charset="0"/>
                <a:cs typeface="Tahoma" panose="020B0604030504040204" pitchFamily="34" charset="0"/>
              </a:rPr>
              <a:t>Besaret</a:t>
            </a:r>
            <a:r>
              <a:rPr lang="de-DE" sz="2200" dirty="0">
                <a:latin typeface="Comic Sans MS" panose="030F0702030302020204" pitchFamily="66" charset="0"/>
                <a:ea typeface="Tahoma" panose="020B0604030504040204" pitchFamily="34" charset="0"/>
                <a:cs typeface="Tahoma" panose="020B0604030504040204" pitchFamily="34" charset="0"/>
              </a:rPr>
              <a:t>)</a:t>
            </a:r>
          </a:p>
          <a:p>
            <a:r>
              <a:rPr lang="de-DE" sz="2200" dirty="0">
                <a:latin typeface="Comic Sans MS" panose="030F0702030302020204" pitchFamily="66" charset="0"/>
                <a:ea typeface="Tahoma" panose="020B0604030504040204" pitchFamily="34" charset="0"/>
                <a:cs typeface="Tahoma" panose="020B0604030504040204" pitchFamily="34" charset="0"/>
              </a:rPr>
              <a:t>1 Hausmeister (Herr Rohrbach)</a:t>
            </a:r>
          </a:p>
          <a:p>
            <a:r>
              <a:rPr lang="de-DE" sz="2200" dirty="0">
                <a:latin typeface="Comic Sans MS" panose="030F0702030302020204" pitchFamily="66" charset="0"/>
                <a:ea typeface="Tahoma" panose="020B0604030504040204" pitchFamily="34" charset="0"/>
                <a:cs typeface="Tahoma" panose="020B0604030504040204" pitchFamily="34" charset="0"/>
              </a:rPr>
              <a:t>Betreuungsleitung (Frau Landeck, </a:t>
            </a:r>
            <a:r>
              <a:rPr lang="de-DE" sz="2200" dirty="0" err="1">
                <a:latin typeface="Comic Sans MS" panose="030F0702030302020204" pitchFamily="66" charset="0"/>
                <a:ea typeface="Tahoma" panose="020B0604030504040204" pitchFamily="34" charset="0"/>
                <a:cs typeface="Tahoma" panose="020B0604030504040204" pitchFamily="34" charset="0"/>
              </a:rPr>
              <a:t>stv</a:t>
            </a:r>
            <a:r>
              <a:rPr lang="de-DE" sz="2200" dirty="0">
                <a:latin typeface="Comic Sans MS" panose="030F0702030302020204" pitchFamily="66" charset="0"/>
                <a:ea typeface="Tahoma" panose="020B0604030504040204" pitchFamily="34" charset="0"/>
                <a:cs typeface="Tahoma" panose="020B0604030504040204" pitchFamily="34" charset="0"/>
              </a:rPr>
              <a:t>. Herr </a:t>
            </a:r>
            <a:r>
              <a:rPr lang="de-DE" sz="2200" dirty="0" err="1">
                <a:latin typeface="Comic Sans MS" panose="030F0702030302020204" pitchFamily="66" charset="0"/>
                <a:ea typeface="Tahoma" panose="020B0604030504040204" pitchFamily="34" charset="0"/>
                <a:cs typeface="Tahoma" panose="020B0604030504040204" pitchFamily="34" charset="0"/>
              </a:rPr>
              <a:t>Daddato</a:t>
            </a:r>
            <a:r>
              <a:rPr lang="de-DE" sz="2200" dirty="0">
                <a:latin typeface="Comic Sans MS" panose="030F0702030302020204" pitchFamily="66" charset="0"/>
                <a:ea typeface="Tahoma" panose="020B0604030504040204" pitchFamily="34" charset="0"/>
                <a:cs typeface="Tahoma" panose="020B0604030504040204" pitchFamily="34" charset="0"/>
              </a:rPr>
              <a:t>)</a:t>
            </a:r>
          </a:p>
          <a:p>
            <a:pPr marL="0" indent="0">
              <a:buNone/>
            </a:pPr>
            <a:r>
              <a:rPr lang="de-DE" sz="2200" dirty="0">
                <a:latin typeface="Comic Sans MS" panose="030F0702030302020204" pitchFamily="66" charset="0"/>
                <a:ea typeface="Tahoma" panose="020B0604030504040204" pitchFamily="34" charset="0"/>
                <a:cs typeface="Tahoma" panose="020B0604030504040204" pitchFamily="34" charset="0"/>
              </a:rPr>
              <a:t>	</a:t>
            </a:r>
            <a:endParaRPr lang="de-DE" dirty="0">
              <a:latin typeface="Comic Sans MS" panose="030F0702030302020204" pitchFamily="66" charset="0"/>
              <a:ea typeface="Tahoma" panose="020B0604030504040204" pitchFamily="34" charset="0"/>
              <a:cs typeface="Tahoma" panose="020B0604030504040204" pitchFamily="34" charset="0"/>
            </a:endParaRPr>
          </a:p>
          <a:p>
            <a:pPr marL="0" indent="0" rtl="0">
              <a:buNone/>
            </a:pPr>
            <a:endParaRPr lang="de-DE" sz="1600" dirty="0">
              <a:ea typeface="Tahoma" panose="020B0604030504040204" pitchFamily="34" charset="0"/>
              <a:cs typeface="Tahoma" panose="020B0604030504040204" pitchFamily="34" charset="0"/>
            </a:endParaRPr>
          </a:p>
          <a:p>
            <a:pPr rtl="0"/>
            <a:endParaRPr lang="de-DE" dirty="0">
              <a:ea typeface="Tahoma" panose="020B0604030504040204" pitchFamily="34" charset="0"/>
              <a:cs typeface="Tahoma" panose="020B0604030504040204" pitchFamily="34" charset="0"/>
            </a:endParaRPr>
          </a:p>
        </p:txBody>
      </p:sp>
      <p:sp>
        <p:nvSpPr>
          <p:cNvPr id="5" name="Titel 4">
            <a:extLst>
              <a:ext uri="{FF2B5EF4-FFF2-40B4-BE49-F238E27FC236}">
                <a16:creationId xmlns:a16="http://schemas.microsoft.com/office/drawing/2014/main" id="{524F7F27-FFB4-4E44-9022-7FDE5C41EC44}"/>
              </a:ext>
            </a:extLst>
          </p:cNvPr>
          <p:cNvSpPr>
            <a:spLocks noGrp="1"/>
          </p:cNvSpPr>
          <p:nvPr>
            <p:ph type="title"/>
          </p:nvPr>
        </p:nvSpPr>
        <p:spPr>
          <a:xfrm>
            <a:off x="8272330" y="2404988"/>
            <a:ext cx="3543656" cy="3376355"/>
          </a:xfrm>
        </p:spPr>
        <p:txBody>
          <a:bodyPr rtlCol="0">
            <a:normAutofit fontScale="90000"/>
          </a:bodyPr>
          <a:lstStyle/>
          <a:p>
            <a:pPr algn="ctr"/>
            <a:br>
              <a:rPr lang="it-IT" sz="1800"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it-IT" sz="1800" dirty="0" err="1">
                <a:latin typeface="Comic Sans MS" panose="030F0702030302020204" pitchFamily="66" charset="0"/>
                <a:ea typeface="Times New Roman" panose="02020603050405020304" pitchFamily="18" charset="0"/>
              </a:rPr>
              <a:t>Sekretariat</a:t>
            </a:r>
            <a:r>
              <a:rPr lang="it-IT" sz="1800" dirty="0">
                <a:latin typeface="Comic Sans MS" panose="030F0702030302020204" pitchFamily="66" charset="0"/>
                <a:ea typeface="Times New Roman" panose="02020603050405020304" pitchFamily="18" charset="0"/>
              </a:rPr>
              <a:t>:  </a:t>
            </a:r>
            <a:r>
              <a:rPr lang="it-IT" sz="1800" u="sng" dirty="0">
                <a:latin typeface="Comic Sans MS" panose="030F0702030302020204" pitchFamily="66" charset="0"/>
                <a:ea typeface="Times New Roman" panose="02020603050405020304" pitchFamily="18" charset="0"/>
              </a:rPr>
              <a:t>Frau Ahrens</a:t>
            </a:r>
            <a:br>
              <a:rPr lang="it-IT" sz="1800" u="sng" dirty="0">
                <a:latin typeface="Comic Sans MS" panose="030F0702030302020204" pitchFamily="66" charset="0"/>
                <a:ea typeface="Times New Roman" panose="02020603050405020304" pitchFamily="18" charset="0"/>
              </a:rPr>
            </a:br>
            <a:r>
              <a:rPr lang="it-IT" sz="1800" dirty="0">
                <a:latin typeface="Comic Sans MS" panose="030F0702030302020204" pitchFamily="66" charset="0"/>
                <a:ea typeface="Times New Roman" panose="02020603050405020304" pitchFamily="18" charset="0"/>
              </a:rPr>
              <a:t>                        </a:t>
            </a:r>
            <a:r>
              <a:rPr lang="it-IT" sz="1800" u="sng" dirty="0">
                <a:latin typeface="Comic Sans MS" panose="030F0702030302020204" pitchFamily="66" charset="0"/>
                <a:ea typeface="Times New Roman" panose="02020603050405020304" pitchFamily="18" charset="0"/>
              </a:rPr>
              <a:t>Frau </a:t>
            </a:r>
            <a:r>
              <a:rPr lang="it-IT" sz="1800" u="sng" dirty="0" err="1">
                <a:latin typeface="Comic Sans MS" panose="030F0702030302020204" pitchFamily="66" charset="0"/>
                <a:ea typeface="Times New Roman" panose="02020603050405020304" pitchFamily="18" charset="0"/>
              </a:rPr>
              <a:t>Besaret</a:t>
            </a:r>
            <a:br>
              <a:rPr lang="it-IT" sz="1800" u="sng"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it-IT" sz="1800" dirty="0" err="1">
                <a:latin typeface="Comic Sans MS" panose="030F0702030302020204" pitchFamily="66" charset="0"/>
                <a:ea typeface="Times New Roman" panose="02020603050405020304" pitchFamily="18" charset="0"/>
              </a:rPr>
              <a:t>T</a:t>
            </a:r>
            <a:r>
              <a:rPr lang="it-IT" sz="1800" dirty="0" err="1">
                <a:effectLst/>
                <a:latin typeface="Comic Sans MS" panose="030F0702030302020204" pitchFamily="66" charset="0"/>
                <a:ea typeface="Times New Roman" panose="02020603050405020304" pitchFamily="18" charset="0"/>
              </a:rPr>
              <a:t>elefon</a:t>
            </a:r>
            <a:r>
              <a:rPr lang="it-IT" sz="1800" dirty="0">
                <a:effectLst/>
                <a:latin typeface="Comic Sans MS" panose="030F0702030302020204" pitchFamily="66" charset="0"/>
                <a:ea typeface="Times New Roman" panose="02020603050405020304" pitchFamily="18" charset="0"/>
              </a:rPr>
              <a:t>  0 61 03/3 44 11  </a:t>
            </a:r>
            <a:br>
              <a:rPr lang="it-IT" sz="1800" dirty="0">
                <a:latin typeface="Comic Sans MS" panose="030F0702030302020204" pitchFamily="66" charset="0"/>
                <a:ea typeface="Times New Roman" panose="02020603050405020304" pitchFamily="18" charset="0"/>
              </a:rPr>
            </a:br>
            <a:r>
              <a:rPr lang="it-IT" sz="1800" dirty="0">
                <a:effectLst/>
                <a:latin typeface="Comic Sans MS" panose="030F0702030302020204" pitchFamily="66" charset="0"/>
                <a:ea typeface="Times New Roman" panose="02020603050405020304" pitchFamily="18" charset="0"/>
              </a:rPr>
              <a:t>Telefax  0 61 03/37 12 50</a:t>
            </a:r>
            <a:br>
              <a:rPr lang="de-DE" sz="1800" dirty="0">
                <a:effectLst/>
                <a:latin typeface="Times New Roman" panose="02020603050405020304" pitchFamily="18" charset="0"/>
                <a:ea typeface="Times New Roman" panose="02020603050405020304" pitchFamily="18" charset="0"/>
              </a:rPr>
            </a:br>
            <a:br>
              <a:rPr lang="de-DE" sz="1800" dirty="0">
                <a:effectLst/>
                <a:latin typeface="Times New Roman" panose="02020603050405020304" pitchFamily="18" charset="0"/>
                <a:ea typeface="Times New Roman" panose="02020603050405020304" pitchFamily="18" charset="0"/>
              </a:rPr>
            </a:br>
            <a:br>
              <a:rPr lang="de-DE" sz="1800" dirty="0">
                <a:effectLst/>
                <a:latin typeface="Times New Roman" panose="02020603050405020304" pitchFamily="18" charset="0"/>
                <a:ea typeface="Times New Roman" panose="02020603050405020304" pitchFamily="18" charset="0"/>
              </a:rPr>
            </a:br>
            <a:r>
              <a:rPr lang="it-IT" sz="1800" u="sng" dirty="0">
                <a:solidFill>
                  <a:srgbClr val="FFFF00"/>
                </a:solidFill>
                <a:effectLst/>
                <a:latin typeface="Comic Sans MS" panose="030F0702030302020204" pitchFamily="66" charset="0"/>
                <a:ea typeface="Times New Roman" panose="02020603050405020304" pitchFamily="18" charset="0"/>
              </a:rPr>
              <a:t>poststelle4070@schule.hessen.de</a:t>
            </a:r>
            <a:br>
              <a:rPr lang="de-DE" sz="1800" dirty="0">
                <a:solidFill>
                  <a:srgbClr val="FFFF00"/>
                </a:solidFill>
                <a:effectLst/>
                <a:latin typeface="Times New Roman" panose="02020603050405020304" pitchFamily="18" charset="0"/>
                <a:ea typeface="Times New Roman" panose="02020603050405020304" pitchFamily="18" charset="0"/>
              </a:rPr>
            </a:br>
            <a:br>
              <a:rPr lang="de-DE" sz="1800" dirty="0">
                <a:solidFill>
                  <a:srgbClr val="FFFF00"/>
                </a:solidFill>
                <a:effectLst/>
                <a:latin typeface="Times New Roman" panose="02020603050405020304" pitchFamily="18" charset="0"/>
                <a:ea typeface="Times New Roman" panose="02020603050405020304" pitchFamily="18" charset="0"/>
              </a:rPr>
            </a:br>
            <a:r>
              <a:rPr lang="it-IT" sz="1800" dirty="0">
                <a:solidFill>
                  <a:srgbClr val="92D050"/>
                </a:solidFill>
                <a:effectLst/>
                <a:latin typeface="Comic Sans MS" panose="030F0702030302020204" pitchFamily="66" charset="0"/>
                <a:ea typeface="Times New Roman" panose="02020603050405020304" pitchFamily="18" charset="0"/>
                <a:hlinkClick r:id="rId4">
                  <a:extLst>
                    <a:ext uri="{A12FA001-AC4F-418D-AE19-62706E023703}">
                      <ahyp:hlinkClr xmlns:ahyp="http://schemas.microsoft.com/office/drawing/2018/hyperlinkcolor" val="tx"/>
                    </a:ext>
                  </a:extLst>
                </a:hlinkClick>
              </a:rPr>
              <a:t>www.gerhart-hauptmann-schule-dreieich.com</a:t>
            </a:r>
            <a:br>
              <a:rPr lang="it-IT" sz="1800" dirty="0">
                <a:effectLst/>
                <a:latin typeface="Comic Sans MS" panose="030F0702030302020204" pitchFamily="66" charset="0"/>
                <a:ea typeface="Times New Roman" panose="02020603050405020304" pitchFamily="18" charset="0"/>
              </a:rPr>
            </a:br>
            <a:br>
              <a:rPr lang="it-IT" sz="1800" dirty="0">
                <a:effectLst/>
                <a:latin typeface="Comic Sans MS" panose="030F0702030302020204" pitchFamily="66" charset="0"/>
                <a:ea typeface="Times New Roman" panose="02020603050405020304" pitchFamily="18" charset="0"/>
              </a:rPr>
            </a:br>
            <a:br>
              <a:rPr lang="it-IT" sz="1800" b="1" dirty="0">
                <a:effectLst/>
                <a:latin typeface="Comic Sans MS" panose="030F0702030302020204" pitchFamily="66" charset="0"/>
                <a:ea typeface="Times New Roman" panose="02020603050405020304" pitchFamily="18" charset="0"/>
              </a:rPr>
            </a:br>
            <a:r>
              <a:rPr lang="it-IT" sz="1800" b="1" dirty="0" err="1">
                <a:latin typeface="Comic Sans MS" panose="030F0702030302020204" pitchFamily="66" charset="0"/>
                <a:ea typeface="Times New Roman" panose="02020603050405020304" pitchFamily="18" charset="0"/>
              </a:rPr>
              <a:t>Öffnungszeiten</a:t>
            </a:r>
            <a:br>
              <a:rPr lang="it-IT" sz="1800" b="1"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de-DE" sz="1600" dirty="0">
                <a:effectLst/>
                <a:ea typeface="Times New Roman" panose="02020603050405020304" pitchFamily="18" charset="0"/>
              </a:rPr>
              <a:t>Montag bis Freitag von 7.45 Uhr bis 14.30 Uhr</a:t>
            </a:r>
            <a:br>
              <a:rPr lang="de-DE" sz="1600" dirty="0">
                <a:effectLst/>
                <a:ea typeface="Times New Roman" panose="02020603050405020304" pitchFamily="18" charset="0"/>
              </a:rPr>
            </a:br>
            <a:br>
              <a:rPr lang="de-DE" sz="1600" dirty="0">
                <a:effectLst/>
                <a:ea typeface="Times New Roman" panose="02020603050405020304" pitchFamily="18" charset="0"/>
              </a:rPr>
            </a:br>
            <a:br>
              <a:rPr lang="de-DE" sz="1800" dirty="0">
                <a:effectLst/>
                <a:ea typeface="Times New Roman" panose="02020603050405020304" pitchFamily="18" charset="0"/>
              </a:rPr>
            </a:br>
            <a:br>
              <a:rPr lang="de-DE" sz="1800" dirty="0">
                <a:effectLst/>
                <a:ea typeface="Times New Roman" panose="02020603050405020304" pitchFamily="18" charset="0"/>
              </a:rPr>
            </a:br>
            <a:endParaRPr lang="de-DE" dirty="0"/>
          </a:p>
        </p:txBody>
      </p:sp>
      <p:pic>
        <p:nvPicPr>
          <p:cNvPr id="13" name="Grafik 12">
            <a:extLst>
              <a:ext uri="{FF2B5EF4-FFF2-40B4-BE49-F238E27FC236}">
                <a16:creationId xmlns:a16="http://schemas.microsoft.com/office/drawing/2014/main" id="{5B34936E-ACF1-4E7E-B5FE-70644CE033AC}"/>
              </a:ext>
            </a:extLst>
          </p:cNvPr>
          <p:cNvPicPr>
            <a:picLocks noChangeAspect="1"/>
          </p:cNvPicPr>
          <p:nvPr/>
        </p:nvPicPr>
        <p:blipFill>
          <a:blip r:embed="rId5"/>
          <a:srcRect/>
          <a:stretch/>
        </p:blipFill>
        <p:spPr bwMode="black">
          <a:xfrm>
            <a:off x="10291571" y="761103"/>
            <a:ext cx="1524415" cy="948408"/>
          </a:xfrm>
          <a:prstGeom prst="rect">
            <a:avLst/>
          </a:prstGeom>
        </p:spPr>
      </p:pic>
    </p:spTree>
    <p:extLst>
      <p:ext uri="{BB962C8B-B14F-4D97-AF65-F5344CB8AC3E}">
        <p14:creationId xmlns:p14="http://schemas.microsoft.com/office/powerpoint/2010/main" val="412600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8B26FF3-99DE-40A9-8FD8-3504505D2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2" y="-92182"/>
            <a:ext cx="12388943" cy="8296987"/>
          </a:xfrm>
          <a:prstGeom prst="rect">
            <a:avLst/>
          </a:prstGeom>
          <a:noFill/>
        </p:spPr>
      </p:pic>
      <p:sp>
        <p:nvSpPr>
          <p:cNvPr id="2" name="Titel 1">
            <a:extLst>
              <a:ext uri="{FF2B5EF4-FFF2-40B4-BE49-F238E27FC236}">
                <a16:creationId xmlns:a16="http://schemas.microsoft.com/office/drawing/2014/main" id="{7155E1DD-C687-4417-B564-2A87A52A6533}"/>
              </a:ext>
            </a:extLst>
          </p:cNvPr>
          <p:cNvSpPr>
            <a:spLocks noGrp="1"/>
          </p:cNvSpPr>
          <p:nvPr>
            <p:ph type="title"/>
          </p:nvPr>
        </p:nvSpPr>
        <p:spPr/>
        <p:txBody>
          <a:bodyPr rtlCol="0">
            <a:normAutofit/>
          </a:bodyPr>
          <a:lstStyle/>
          <a:p>
            <a:pPr rtl="0"/>
            <a:r>
              <a:rPr lang="de-DE" dirty="0"/>
              <a:t>)</a:t>
            </a:r>
          </a:p>
        </p:txBody>
      </p:sp>
      <p:sp>
        <p:nvSpPr>
          <p:cNvPr id="3" name="Inhaltsplatzhalter 2">
            <a:extLst>
              <a:ext uri="{FF2B5EF4-FFF2-40B4-BE49-F238E27FC236}">
                <a16:creationId xmlns:a16="http://schemas.microsoft.com/office/drawing/2014/main" id="{5AB4169B-E0AC-417E-989B-E40DC3491EC1}"/>
              </a:ext>
            </a:extLst>
          </p:cNvPr>
          <p:cNvSpPr>
            <a:spLocks noGrp="1"/>
          </p:cNvSpPr>
          <p:nvPr>
            <p:ph idx="1"/>
          </p:nvPr>
        </p:nvSpPr>
        <p:spPr/>
        <p:txBody>
          <a:bodyPr rtlCol="0"/>
          <a:lstStyle/>
          <a:p>
            <a:pPr marL="0" indent="0" rtl="0">
              <a:buNone/>
            </a:pPr>
            <a:endParaRPr lang="de-DE" dirty="0">
              <a:ea typeface="Tahoma" panose="020B0604030504040204" pitchFamily="34" charset="0"/>
              <a:cs typeface="Tahoma" panose="020B0604030504040204" pitchFamily="34" charset="0"/>
            </a:endParaRPr>
          </a:p>
        </p:txBody>
      </p:sp>
      <p:sp>
        <p:nvSpPr>
          <p:cNvPr id="4" name="Inhaltsplatzhalter 3">
            <a:extLst>
              <a:ext uri="{FF2B5EF4-FFF2-40B4-BE49-F238E27FC236}">
                <a16:creationId xmlns:a16="http://schemas.microsoft.com/office/drawing/2014/main" id="{E2BFDCFD-5305-49AD-9B74-B05272850501}"/>
              </a:ext>
            </a:extLst>
          </p:cNvPr>
          <p:cNvSpPr>
            <a:spLocks noGrp="1"/>
          </p:cNvSpPr>
          <p:nvPr>
            <p:ph idx="13"/>
          </p:nvPr>
        </p:nvSpPr>
        <p:spPr>
          <a:xfrm>
            <a:off x="3030922" y="333286"/>
            <a:ext cx="8327372" cy="725301"/>
          </a:xfrm>
        </p:spPr>
        <p:txBody>
          <a:bodyPr rtlCol="0"/>
          <a:lstStyle/>
          <a:p>
            <a:pPr rtl="0"/>
            <a:r>
              <a:rPr lang="de-DE" sz="2800" dirty="0">
                <a:highlight>
                  <a:srgbClr val="FFFFFF"/>
                </a:highlight>
                <a:latin typeface="Comic Sans MS" panose="030F0702030302020204" pitchFamily="66" charset="0"/>
                <a:ea typeface="Tahoma" panose="020B0604030504040204" pitchFamily="34" charset="0"/>
                <a:cs typeface="Tahoma" panose="020B0604030504040204" pitchFamily="34" charset="0"/>
              </a:rPr>
              <a:t>Unser Stundenplan</a:t>
            </a:r>
            <a:r>
              <a:rPr lang="de-DE" dirty="0">
                <a:highlight>
                  <a:srgbClr val="FFFFFF"/>
                </a:highlight>
                <a:latin typeface="Comic Sans MS" panose="030F0702030302020204" pitchFamily="66" charset="0"/>
                <a:ea typeface="Tahoma" panose="020B0604030504040204" pitchFamily="34" charset="0"/>
                <a:cs typeface="Tahoma" panose="020B0604030504040204" pitchFamily="34" charset="0"/>
              </a:rPr>
              <a:t> </a:t>
            </a:r>
          </a:p>
        </p:txBody>
      </p:sp>
      <p:sp>
        <p:nvSpPr>
          <p:cNvPr id="5" name="Inhaltsplatzhalter 4">
            <a:extLst>
              <a:ext uri="{FF2B5EF4-FFF2-40B4-BE49-F238E27FC236}">
                <a16:creationId xmlns:a16="http://schemas.microsoft.com/office/drawing/2014/main" id="{F8EA78F7-ACF3-4BAB-A5B0-F44C891EBBD5}"/>
              </a:ext>
            </a:extLst>
          </p:cNvPr>
          <p:cNvSpPr>
            <a:spLocks noGrp="1"/>
          </p:cNvSpPr>
          <p:nvPr>
            <p:ph idx="14"/>
          </p:nvPr>
        </p:nvSpPr>
        <p:spPr>
          <a:xfrm>
            <a:off x="1240011" y="3481577"/>
            <a:ext cx="6247311" cy="2449247"/>
          </a:xfrm>
        </p:spPr>
        <p:txBody>
          <a:bodyPr rtlCol="0"/>
          <a:lstStyle/>
          <a:p>
            <a:pPr lvl="5"/>
            <a:r>
              <a:rPr lang="de-DE" dirty="0">
                <a:solidFill>
                  <a:schemeClr val="bg2"/>
                </a:solidFill>
                <a:ea typeface="Tahoma" panose="020B0604030504040204" pitchFamily="34" charset="0"/>
                <a:cs typeface="Tahoma" panose="020B0604030504040204" pitchFamily="34" charset="0"/>
              </a:rPr>
              <a:t>Geben Sie hier sein/ihr Hobby e</a:t>
            </a:r>
            <a:r>
              <a:rPr lang="de-DE" dirty="0">
                <a:ea typeface="Tahoma" panose="020B0604030504040204" pitchFamily="34" charset="0"/>
                <a:cs typeface="Tahoma" panose="020B0604030504040204" pitchFamily="34" charset="0"/>
              </a:rPr>
              <a:t>in.</a:t>
            </a:r>
          </a:p>
        </p:txBody>
      </p:sp>
      <p:pic>
        <p:nvPicPr>
          <p:cNvPr id="11" name="Grafik 10" descr="Farbpalette">
            <a:extLst>
              <a:ext uri="{FF2B5EF4-FFF2-40B4-BE49-F238E27FC236}">
                <a16:creationId xmlns:a16="http://schemas.microsoft.com/office/drawing/2014/main" id="{50E721DD-00C1-49EC-9501-324CE84F4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302473" y="1226809"/>
            <a:ext cx="684000" cy="684000"/>
          </a:xfrm>
          <a:prstGeom prst="rect">
            <a:avLst/>
          </a:prstGeom>
        </p:spPr>
      </p:pic>
      <p:pic>
        <p:nvPicPr>
          <p:cNvPr id="12" name="Grafik 11" descr="Kleiner Pinsel">
            <a:extLst>
              <a:ext uri="{FF2B5EF4-FFF2-40B4-BE49-F238E27FC236}">
                <a16:creationId xmlns:a16="http://schemas.microsoft.com/office/drawing/2014/main" id="{A511E791-3AEF-4700-B363-6D17889C2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1240011" y="1091421"/>
            <a:ext cx="684000" cy="684000"/>
          </a:xfrm>
          <a:prstGeom prst="rect">
            <a:avLst/>
          </a:prstGeom>
        </p:spPr>
      </p:pic>
      <p:pic>
        <p:nvPicPr>
          <p:cNvPr id="13" name="Grafik 12" descr="Gitarre">
            <a:extLst>
              <a:ext uri="{FF2B5EF4-FFF2-40B4-BE49-F238E27FC236}">
                <a16:creationId xmlns:a16="http://schemas.microsoft.com/office/drawing/2014/main" id="{7CECE67B-0810-4206-A70A-217C0C214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black">
          <a:xfrm>
            <a:off x="2181920" y="974722"/>
            <a:ext cx="914400" cy="914400"/>
          </a:xfrm>
          <a:prstGeom prst="rect">
            <a:avLst/>
          </a:prstGeom>
        </p:spPr>
      </p:pic>
      <p:graphicFrame>
        <p:nvGraphicFramePr>
          <p:cNvPr id="18" name="Tabelle 18">
            <a:extLst>
              <a:ext uri="{FF2B5EF4-FFF2-40B4-BE49-F238E27FC236}">
                <a16:creationId xmlns:a16="http://schemas.microsoft.com/office/drawing/2014/main" id="{3C692D2D-FFC1-45C9-B945-699175135798}"/>
              </a:ext>
            </a:extLst>
          </p:cNvPr>
          <p:cNvGraphicFramePr>
            <a:graphicFrameLocks noGrp="1"/>
          </p:cNvGraphicFramePr>
          <p:nvPr>
            <p:ph idx="15"/>
            <p:extLst>
              <p:ext uri="{D42A27DB-BD31-4B8C-83A1-F6EECF244321}">
                <p14:modId xmlns:p14="http://schemas.microsoft.com/office/powerpoint/2010/main" val="3912582650"/>
              </p:ext>
            </p:extLst>
          </p:nvPr>
        </p:nvGraphicFramePr>
        <p:xfrm>
          <a:off x="2828659" y="927176"/>
          <a:ext cx="6605897" cy="4895019"/>
        </p:xfrm>
        <a:graphic>
          <a:graphicData uri="http://schemas.openxmlformats.org/drawingml/2006/table">
            <a:tbl>
              <a:tblPr firstRow="1" bandRow="1">
                <a:tableStyleId>{00A15C55-8517-42AA-B614-E9B94910E393}</a:tableStyleId>
              </a:tblPr>
              <a:tblGrid>
                <a:gridCol w="2170383">
                  <a:extLst>
                    <a:ext uri="{9D8B030D-6E8A-4147-A177-3AD203B41FA5}">
                      <a16:colId xmlns:a16="http://schemas.microsoft.com/office/drawing/2014/main" val="3631046447"/>
                    </a:ext>
                  </a:extLst>
                </a:gridCol>
                <a:gridCol w="2341325">
                  <a:extLst>
                    <a:ext uri="{9D8B030D-6E8A-4147-A177-3AD203B41FA5}">
                      <a16:colId xmlns:a16="http://schemas.microsoft.com/office/drawing/2014/main" val="1716195672"/>
                    </a:ext>
                  </a:extLst>
                </a:gridCol>
                <a:gridCol w="2094189">
                  <a:extLst>
                    <a:ext uri="{9D8B030D-6E8A-4147-A177-3AD203B41FA5}">
                      <a16:colId xmlns:a16="http://schemas.microsoft.com/office/drawing/2014/main" val="922241140"/>
                    </a:ext>
                  </a:extLst>
                </a:gridCol>
              </a:tblGrid>
              <a:tr h="351981">
                <a:tc>
                  <a:txBody>
                    <a:bodyPr/>
                    <a:lstStyle/>
                    <a:p>
                      <a:pPr algn="ctr"/>
                      <a:r>
                        <a:rPr lang="de-DE" dirty="0"/>
                        <a:t>Zeit</a:t>
                      </a:r>
                    </a:p>
                  </a:txBody>
                  <a:tcPr/>
                </a:tc>
                <a:tc>
                  <a:txBody>
                    <a:bodyPr/>
                    <a:lstStyle/>
                    <a:p>
                      <a:pPr algn="ctr"/>
                      <a:r>
                        <a:rPr lang="de-DE" dirty="0"/>
                        <a:t>Stunde</a:t>
                      </a:r>
                    </a:p>
                  </a:txBody>
                  <a:tcPr/>
                </a:tc>
                <a:tc>
                  <a:txBody>
                    <a:bodyPr/>
                    <a:lstStyle/>
                    <a:p>
                      <a:pPr algn="ctr"/>
                      <a:endParaRPr lang="de-DE" dirty="0"/>
                    </a:p>
                  </a:txBody>
                  <a:tcPr/>
                </a:tc>
                <a:extLst>
                  <a:ext uri="{0D108BD9-81ED-4DB2-BD59-A6C34878D82A}">
                    <a16:rowId xmlns:a16="http://schemas.microsoft.com/office/drawing/2014/main" val="3124029681"/>
                  </a:ext>
                </a:extLst>
              </a:tr>
              <a:tr h="351981">
                <a:tc>
                  <a:txBody>
                    <a:bodyPr/>
                    <a:lstStyle/>
                    <a:p>
                      <a:pPr algn="ctr"/>
                      <a:r>
                        <a:rPr lang="de-DE" dirty="0">
                          <a:solidFill>
                            <a:schemeClr val="bg2"/>
                          </a:solidFill>
                          <a:latin typeface="Comic Sans MS" panose="030F0702030302020204" pitchFamily="66" charset="0"/>
                        </a:rPr>
                        <a:t>7:45 -8:00</a:t>
                      </a:r>
                    </a:p>
                  </a:txBody>
                  <a:tcPr>
                    <a:solidFill>
                      <a:srgbClr val="FFC000"/>
                    </a:solidFill>
                  </a:tcPr>
                </a:tc>
                <a:tc>
                  <a:txBody>
                    <a:bodyPr/>
                    <a:lstStyle/>
                    <a:p>
                      <a:pPr algn="ctr"/>
                      <a:r>
                        <a:rPr lang="de-DE" dirty="0">
                          <a:solidFill>
                            <a:schemeClr val="bg2"/>
                          </a:solidFill>
                          <a:latin typeface="Comic Sans MS" panose="030F0702030302020204" pitchFamily="66" charset="0"/>
                        </a:rPr>
                        <a:t>Frühaufsicht</a:t>
                      </a:r>
                    </a:p>
                  </a:txBody>
                  <a:tcPr>
                    <a:solidFill>
                      <a:srgbClr val="FFC000"/>
                    </a:solidFill>
                  </a:tcPr>
                </a:tc>
                <a:tc>
                  <a:txBody>
                    <a:bodyPr/>
                    <a:lstStyle/>
                    <a:p>
                      <a:pPr algn="ctr"/>
                      <a:r>
                        <a:rPr lang="de-DE" dirty="0">
                          <a:solidFill>
                            <a:schemeClr val="bg2"/>
                          </a:solidFill>
                          <a:latin typeface="Comic Sans MS" panose="030F0702030302020204" pitchFamily="66" charset="0"/>
                        </a:rPr>
                        <a:t>Hof</a:t>
                      </a:r>
                    </a:p>
                  </a:txBody>
                  <a:tcPr>
                    <a:solidFill>
                      <a:srgbClr val="FFC000"/>
                    </a:solidFill>
                  </a:tcPr>
                </a:tc>
                <a:extLst>
                  <a:ext uri="{0D108BD9-81ED-4DB2-BD59-A6C34878D82A}">
                    <a16:rowId xmlns:a16="http://schemas.microsoft.com/office/drawing/2014/main" val="1664825883"/>
                  </a:ext>
                </a:extLst>
              </a:tr>
              <a:tr h="351981">
                <a:tc>
                  <a:txBody>
                    <a:bodyPr/>
                    <a:lstStyle/>
                    <a:p>
                      <a:pPr algn="ctr"/>
                      <a:r>
                        <a:rPr lang="de-DE" dirty="0">
                          <a:solidFill>
                            <a:schemeClr val="bg2"/>
                          </a:solidFill>
                          <a:latin typeface="Comic Sans MS" panose="030F0702030302020204" pitchFamily="66" charset="0"/>
                        </a:rPr>
                        <a:t>8:00 – 8:45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1.</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5479632"/>
                  </a:ext>
                </a:extLst>
              </a:tr>
              <a:tr h="351981">
                <a:tc>
                  <a:txBody>
                    <a:bodyPr/>
                    <a:lstStyle/>
                    <a:p>
                      <a:pPr algn="ctr"/>
                      <a:r>
                        <a:rPr lang="de-DE" dirty="0">
                          <a:solidFill>
                            <a:schemeClr val="bg2"/>
                          </a:solidFill>
                          <a:latin typeface="Comic Sans MS" panose="030F0702030302020204" pitchFamily="66" charset="0"/>
                        </a:rPr>
                        <a:t>8:45 -9:30</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2.</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284476595"/>
                  </a:ext>
                </a:extLst>
              </a:tr>
              <a:tr h="403318">
                <a:tc>
                  <a:txBody>
                    <a:bodyPr/>
                    <a:lstStyle/>
                    <a:p>
                      <a:pPr algn="ctr"/>
                      <a:r>
                        <a:rPr lang="de-DE" dirty="0">
                          <a:solidFill>
                            <a:schemeClr val="bg2"/>
                          </a:solidFill>
                          <a:latin typeface="Comic Sans MS" panose="030F0702030302020204" pitchFamily="66" charset="0"/>
                        </a:rPr>
                        <a:t>9:30 -9:35</a:t>
                      </a:r>
                    </a:p>
                  </a:txBody>
                  <a:tcPr>
                    <a:solidFill>
                      <a:srgbClr val="92D050"/>
                    </a:solidFill>
                  </a:tcPr>
                </a:tc>
                <a:tc>
                  <a:txBody>
                    <a:bodyPr/>
                    <a:lstStyle/>
                    <a:p>
                      <a:pPr algn="ctr"/>
                      <a:r>
                        <a:rPr lang="de-DE" dirty="0">
                          <a:solidFill>
                            <a:schemeClr val="bg2"/>
                          </a:solidFill>
                          <a:latin typeface="Comic Sans MS" panose="030F0702030302020204" pitchFamily="66" charset="0"/>
                        </a:rPr>
                        <a:t>Frühstück/Vorlesen</a:t>
                      </a:r>
                    </a:p>
                  </a:txBody>
                  <a:tcPr>
                    <a:solidFill>
                      <a:srgbClr val="92D050"/>
                    </a:solidFill>
                  </a:tcPr>
                </a:tc>
                <a:tc>
                  <a:txBody>
                    <a:bodyPr/>
                    <a:lstStyle/>
                    <a:p>
                      <a:pPr algn="ctr"/>
                      <a:r>
                        <a:rPr lang="de-DE" dirty="0">
                          <a:solidFill>
                            <a:schemeClr val="bg2"/>
                          </a:solidFill>
                          <a:latin typeface="Comic Sans MS" panose="030F0702030302020204" pitchFamily="66" charset="0"/>
                        </a:rPr>
                        <a:t>Klasse</a:t>
                      </a:r>
                    </a:p>
                  </a:txBody>
                  <a:tcPr>
                    <a:solidFill>
                      <a:srgbClr val="92D050"/>
                    </a:solidFill>
                  </a:tcPr>
                </a:tc>
                <a:extLst>
                  <a:ext uri="{0D108BD9-81ED-4DB2-BD59-A6C34878D82A}">
                    <a16:rowId xmlns:a16="http://schemas.microsoft.com/office/drawing/2014/main" val="3991872920"/>
                  </a:ext>
                </a:extLst>
              </a:tr>
              <a:tr h="351981">
                <a:tc>
                  <a:txBody>
                    <a:bodyPr/>
                    <a:lstStyle/>
                    <a:p>
                      <a:pPr algn="ctr"/>
                      <a:r>
                        <a:rPr lang="de-DE" dirty="0">
                          <a:solidFill>
                            <a:schemeClr val="bg2"/>
                          </a:solidFill>
                          <a:latin typeface="Comic Sans MS" panose="030F0702030302020204" pitchFamily="66" charset="0"/>
                        </a:rPr>
                        <a:t>9:35 – 9:55</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Pause I</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Hof</a:t>
                      </a:r>
                    </a:p>
                  </a:txBody>
                  <a:tcPr>
                    <a:solidFill>
                      <a:schemeClr val="accent1">
                        <a:lumMod val="40000"/>
                        <a:lumOff val="60000"/>
                      </a:schemeClr>
                    </a:solidFill>
                  </a:tcPr>
                </a:tc>
                <a:extLst>
                  <a:ext uri="{0D108BD9-81ED-4DB2-BD59-A6C34878D82A}">
                    <a16:rowId xmlns:a16="http://schemas.microsoft.com/office/drawing/2014/main" val="1291200442"/>
                  </a:ext>
                </a:extLst>
              </a:tr>
              <a:tr h="351981">
                <a:tc>
                  <a:txBody>
                    <a:bodyPr/>
                    <a:lstStyle/>
                    <a:p>
                      <a:pPr algn="ctr"/>
                      <a:r>
                        <a:rPr lang="de-DE" dirty="0">
                          <a:solidFill>
                            <a:schemeClr val="bg2"/>
                          </a:solidFill>
                          <a:latin typeface="Comic Sans MS" panose="030F0702030302020204" pitchFamily="66" charset="0"/>
                        </a:rPr>
                        <a:t>9:55 – 10:40</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3.</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074228849"/>
                  </a:ext>
                </a:extLst>
              </a:tr>
              <a:tr h="351981">
                <a:tc>
                  <a:txBody>
                    <a:bodyPr/>
                    <a:lstStyle/>
                    <a:p>
                      <a:pPr algn="ctr"/>
                      <a:r>
                        <a:rPr lang="de-DE" dirty="0">
                          <a:solidFill>
                            <a:schemeClr val="bg2"/>
                          </a:solidFill>
                          <a:latin typeface="Comic Sans MS" panose="030F0702030302020204" pitchFamily="66" charset="0"/>
                        </a:rPr>
                        <a:t>10:40 – 11:25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4.</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2654798825"/>
                  </a:ext>
                </a:extLst>
              </a:tr>
              <a:tr h="351981">
                <a:tc>
                  <a:txBody>
                    <a:bodyPr/>
                    <a:lstStyle/>
                    <a:p>
                      <a:pPr algn="ctr"/>
                      <a:r>
                        <a:rPr lang="de-DE" dirty="0">
                          <a:solidFill>
                            <a:schemeClr val="bg2"/>
                          </a:solidFill>
                          <a:latin typeface="Comic Sans MS" panose="030F0702030302020204" pitchFamily="66" charset="0"/>
                        </a:rPr>
                        <a:t>11:25 – 11:45</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Pause II</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Hof</a:t>
                      </a:r>
                    </a:p>
                  </a:txBody>
                  <a:tcPr>
                    <a:solidFill>
                      <a:schemeClr val="accent1">
                        <a:lumMod val="40000"/>
                        <a:lumOff val="60000"/>
                      </a:schemeClr>
                    </a:solidFill>
                  </a:tcPr>
                </a:tc>
                <a:extLst>
                  <a:ext uri="{0D108BD9-81ED-4DB2-BD59-A6C34878D82A}">
                    <a16:rowId xmlns:a16="http://schemas.microsoft.com/office/drawing/2014/main" val="3837800651"/>
                  </a:ext>
                </a:extLst>
              </a:tr>
              <a:tr h="468341">
                <a:tc>
                  <a:txBody>
                    <a:bodyPr/>
                    <a:lstStyle/>
                    <a:p>
                      <a:pPr algn="ctr"/>
                      <a:r>
                        <a:rPr lang="de-DE" dirty="0">
                          <a:solidFill>
                            <a:schemeClr val="bg2"/>
                          </a:solidFill>
                          <a:latin typeface="Comic Sans MS" panose="030F0702030302020204" pitchFamily="66" charset="0"/>
                        </a:rPr>
                        <a:t>11:45 -12:30</a:t>
                      </a:r>
                    </a:p>
                  </a:txBody>
                  <a:tcP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2"/>
                          </a:solidFill>
                          <a:latin typeface="Comic Sans MS" panose="030F0702030302020204" pitchFamily="66" charset="0"/>
                        </a:rPr>
                        <a:t>5.</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3617489"/>
                  </a:ext>
                </a:extLst>
              </a:tr>
              <a:tr h="351981">
                <a:tc>
                  <a:txBody>
                    <a:bodyPr/>
                    <a:lstStyle/>
                    <a:p>
                      <a:pPr algn="ctr"/>
                      <a:r>
                        <a:rPr lang="de-DE" dirty="0">
                          <a:solidFill>
                            <a:schemeClr val="bg2"/>
                          </a:solidFill>
                          <a:latin typeface="Comic Sans MS" panose="030F0702030302020204" pitchFamily="66" charset="0"/>
                        </a:rPr>
                        <a:t>12:30-13:15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6.</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2005266751"/>
                  </a:ext>
                </a:extLst>
              </a:tr>
              <a:tr h="351981">
                <a:tc>
                  <a:txBody>
                    <a:bodyPr/>
                    <a:lstStyle/>
                    <a:p>
                      <a:pPr algn="ctr"/>
                      <a:r>
                        <a:rPr lang="de-DE" sz="1400" dirty="0">
                          <a:solidFill>
                            <a:schemeClr val="bg2"/>
                          </a:solidFill>
                          <a:latin typeface="Comic Sans MS" panose="030F0702030302020204" pitchFamily="66" charset="0"/>
                        </a:rPr>
                        <a:t>nach Unterrichtsende</a:t>
                      </a:r>
                    </a:p>
                  </a:txBody>
                  <a:tcPr>
                    <a:solidFill>
                      <a:schemeClr val="accent2">
                        <a:lumMod val="40000"/>
                        <a:lumOff val="60000"/>
                      </a:schemeClr>
                    </a:solidFill>
                  </a:tcPr>
                </a:tc>
                <a:tc>
                  <a:txBody>
                    <a:bodyPr/>
                    <a:lstStyle/>
                    <a:p>
                      <a:pPr algn="ctr"/>
                      <a:r>
                        <a:rPr lang="de-DE" dirty="0">
                          <a:solidFill>
                            <a:schemeClr val="bg2"/>
                          </a:solidFill>
                          <a:latin typeface="Comic Sans MS" panose="030F0702030302020204" pitchFamily="66" charset="0"/>
                        </a:rPr>
                        <a:t>Ganztag/Betreuung</a:t>
                      </a:r>
                    </a:p>
                  </a:txBody>
                  <a:tcPr>
                    <a:solidFill>
                      <a:schemeClr val="accent2">
                        <a:lumMod val="40000"/>
                        <a:lumOff val="60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accent2">
                        <a:lumMod val="40000"/>
                        <a:lumOff val="60000"/>
                      </a:schemeClr>
                    </a:solidFill>
                  </a:tcPr>
                </a:tc>
                <a:extLst>
                  <a:ext uri="{0D108BD9-81ED-4DB2-BD59-A6C34878D82A}">
                    <a16:rowId xmlns:a16="http://schemas.microsoft.com/office/drawing/2014/main" val="1138139833"/>
                  </a:ext>
                </a:extLst>
              </a:tr>
              <a:tr h="351981">
                <a:tc>
                  <a:txBody>
                    <a:bodyPr/>
                    <a:lstStyle/>
                    <a:p>
                      <a:pPr algn="ctr"/>
                      <a:r>
                        <a:rPr lang="de-DE" dirty="0">
                          <a:solidFill>
                            <a:schemeClr val="bg2"/>
                          </a:solidFill>
                          <a:latin typeface="Comic Sans MS" panose="030F0702030302020204" pitchFamily="66" charset="0"/>
                        </a:rPr>
                        <a:t>ab ca. 14:00</a:t>
                      </a:r>
                    </a:p>
                  </a:txBody>
                  <a:tcPr>
                    <a:solidFill>
                      <a:schemeClr val="accent3">
                        <a:lumMod val="25000"/>
                        <a:lumOff val="75000"/>
                      </a:schemeClr>
                    </a:solidFill>
                  </a:tcPr>
                </a:tc>
                <a:tc>
                  <a:txBody>
                    <a:bodyPr/>
                    <a:lstStyle/>
                    <a:p>
                      <a:pPr algn="ctr"/>
                      <a:r>
                        <a:rPr lang="de-DE" dirty="0">
                          <a:solidFill>
                            <a:schemeClr val="bg2"/>
                          </a:solidFill>
                          <a:latin typeface="Comic Sans MS" panose="030F0702030302020204" pitchFamily="66" charset="0"/>
                        </a:rPr>
                        <a:t>AG Angebote</a:t>
                      </a:r>
                    </a:p>
                  </a:txBody>
                  <a:tcPr>
                    <a:solidFill>
                      <a:schemeClr val="accent3">
                        <a:lumMod val="25000"/>
                        <a:lumOff val="7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accent3">
                        <a:lumMod val="25000"/>
                        <a:lumOff val="75000"/>
                      </a:schemeClr>
                    </a:solidFill>
                  </a:tcPr>
                </a:tc>
                <a:extLst>
                  <a:ext uri="{0D108BD9-81ED-4DB2-BD59-A6C34878D82A}">
                    <a16:rowId xmlns:a16="http://schemas.microsoft.com/office/drawing/2014/main" val="2963361038"/>
                  </a:ext>
                </a:extLst>
              </a:tr>
            </a:tbl>
          </a:graphicData>
        </a:graphic>
      </p:graphicFrame>
      <p:pic>
        <p:nvPicPr>
          <p:cNvPr id="25" name="Grafik 24">
            <a:extLst>
              <a:ext uri="{FF2B5EF4-FFF2-40B4-BE49-F238E27FC236}">
                <a16:creationId xmlns:a16="http://schemas.microsoft.com/office/drawing/2014/main" id="{70A7C195-773B-4404-8825-2B9C4EE96E44}"/>
              </a:ext>
            </a:extLst>
          </p:cNvPr>
          <p:cNvPicPr>
            <a:picLocks noChangeAspect="1"/>
          </p:cNvPicPr>
          <p:nvPr/>
        </p:nvPicPr>
        <p:blipFill>
          <a:blip r:embed="rId10"/>
          <a:srcRect/>
          <a:stretch/>
        </p:blipFill>
        <p:spPr bwMode="black">
          <a:xfrm>
            <a:off x="10653478" y="324027"/>
            <a:ext cx="1524415" cy="948408"/>
          </a:xfrm>
          <a:prstGeom prst="rect">
            <a:avLst/>
          </a:prstGeom>
        </p:spPr>
      </p:pic>
    </p:spTree>
    <p:extLst>
      <p:ext uri="{BB962C8B-B14F-4D97-AF65-F5344CB8AC3E}">
        <p14:creationId xmlns:p14="http://schemas.microsoft.com/office/powerpoint/2010/main" val="131038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AAE2F-43C4-43FE-8745-732924F58F46}"/>
              </a:ext>
            </a:extLst>
          </p:cNvPr>
          <p:cNvSpPr>
            <a:spLocks noGrp="1"/>
          </p:cNvSpPr>
          <p:nvPr>
            <p:ph type="title"/>
          </p:nvPr>
        </p:nvSpPr>
        <p:spPr>
          <a:xfrm>
            <a:off x="8983566" y="1351923"/>
            <a:ext cx="2947482" cy="4369600"/>
          </a:xfrm>
        </p:spPr>
        <p:txBody>
          <a:bodyPr/>
          <a:lstStyle/>
          <a:p>
            <a:pPr marL="47625"/>
            <a:br>
              <a:rPr lang="de-DE"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DE" dirty="0"/>
          </a:p>
        </p:txBody>
      </p:sp>
      <p:sp>
        <p:nvSpPr>
          <p:cNvPr id="5" name="Textfeld 4">
            <a:extLst>
              <a:ext uri="{FF2B5EF4-FFF2-40B4-BE49-F238E27FC236}">
                <a16:creationId xmlns:a16="http://schemas.microsoft.com/office/drawing/2014/main" id="{509C0D89-EEEA-4667-BE30-8373322CE8BF}"/>
              </a:ext>
            </a:extLst>
          </p:cNvPr>
          <p:cNvSpPr txBox="1"/>
          <p:nvPr/>
        </p:nvSpPr>
        <p:spPr>
          <a:xfrm>
            <a:off x="8624312" y="951812"/>
            <a:ext cx="3665990" cy="4801314"/>
          </a:xfrm>
          <a:prstGeom prst="rect">
            <a:avLst/>
          </a:prstGeom>
          <a:noFill/>
        </p:spPr>
        <p:txBody>
          <a:bodyPr wrap="square">
            <a:spAutoFit/>
          </a:bodyPr>
          <a:lstStyle/>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Alle Vorklassenkinder und 1.Klassen Kinder haben um 8.00 Uhr  Unterrichtsbeginn (vorweg 15 Min. Aufsichtszeit auf Hof) und verbleiben mindestens bis 11.45 Uhr in der Schule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Kinder werden nicht unangekündigt nach Hause geschickt (Vertretungsfall/Brief)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nähere Informationen (genaue Gruppeneinteilung etc.) in den Sommerferien. Brief an Kinder gerichtet von Klassenlehrerin, Foto gewünscht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feld 9">
            <a:extLst>
              <a:ext uri="{FF2B5EF4-FFF2-40B4-BE49-F238E27FC236}">
                <a16:creationId xmlns:a16="http://schemas.microsoft.com/office/drawing/2014/main" id="{D6408F0F-EA46-4F2C-A23F-DBEAE33551E1}"/>
              </a:ext>
            </a:extLst>
          </p:cNvPr>
          <p:cNvSpPr txBox="1">
            <a:spLocks noGrp="1"/>
          </p:cNvSpPr>
          <p:nvPr>
            <p:ph idx="1"/>
          </p:nvPr>
        </p:nvSpPr>
        <p:spPr>
          <a:xfrm>
            <a:off x="656950" y="751368"/>
            <a:ext cx="433965" cy="1790496"/>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None/>
              <a:defRPr/>
            </a:pPr>
            <a:r>
              <a:rPr lang="de-DE" sz="1800" dirty="0">
                <a:solidFill>
                  <a:schemeClr val="bg2"/>
                </a:solidFill>
                <a:latin typeface="Comic Sans MS" panose="030F0702030302020204" pitchFamily="66" charset="0"/>
              </a:rPr>
              <a:t>  1</a:t>
            </a:r>
            <a:r>
              <a:rPr lang="de-DE" sz="1800" dirty="0">
                <a:solidFill>
                  <a:schemeClr val="bg2"/>
                </a:solidFill>
              </a:rPr>
              <a:t>./2 . Klasse</a:t>
            </a:r>
          </a:p>
        </p:txBody>
      </p:sp>
      <p:sp>
        <p:nvSpPr>
          <p:cNvPr id="9" name="Textfeld 10">
            <a:extLst>
              <a:ext uri="{FF2B5EF4-FFF2-40B4-BE49-F238E27FC236}">
                <a16:creationId xmlns:a16="http://schemas.microsoft.com/office/drawing/2014/main" id="{E7D701FB-0EC5-4BA6-980C-052C81FCB61A}"/>
              </a:ext>
            </a:extLst>
          </p:cNvPr>
          <p:cNvSpPr txBox="1"/>
          <p:nvPr/>
        </p:nvSpPr>
        <p:spPr>
          <a:xfrm>
            <a:off x="643100" y="2944536"/>
            <a:ext cx="461665" cy="1603790"/>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None/>
              <a:defRPr/>
            </a:pPr>
            <a:r>
              <a:rPr lang="de-DE" dirty="0">
                <a:solidFill>
                  <a:schemeClr val="bg2"/>
                </a:solidFill>
                <a:latin typeface="Comic Sans MS" panose="030F0702030302020204" pitchFamily="66" charset="0"/>
              </a:rPr>
              <a:t> 3./</a:t>
            </a:r>
            <a:r>
              <a:rPr lang="de-DE" dirty="0">
                <a:solidFill>
                  <a:schemeClr val="bg2"/>
                </a:solidFill>
              </a:rPr>
              <a:t> 4. Klasse</a:t>
            </a:r>
          </a:p>
        </p:txBody>
      </p:sp>
      <p:sp>
        <p:nvSpPr>
          <p:cNvPr id="10" name="Textfeld 12">
            <a:extLst>
              <a:ext uri="{FF2B5EF4-FFF2-40B4-BE49-F238E27FC236}">
                <a16:creationId xmlns:a16="http://schemas.microsoft.com/office/drawing/2014/main" id="{677BEA5E-050A-41A7-89A4-1010ACCB937B}"/>
              </a:ext>
            </a:extLst>
          </p:cNvPr>
          <p:cNvSpPr txBox="1"/>
          <p:nvPr/>
        </p:nvSpPr>
        <p:spPr>
          <a:xfrm>
            <a:off x="643100" y="4815428"/>
            <a:ext cx="461665" cy="874031"/>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dirty="0">
                <a:solidFill>
                  <a:schemeClr val="bg2"/>
                </a:solidFill>
                <a:latin typeface="Comic Sans MS" panose="030F0702030302020204" pitchFamily="66" charset="0"/>
              </a:rPr>
              <a:t>Zusatz</a:t>
            </a:r>
          </a:p>
        </p:txBody>
      </p:sp>
      <p:sp>
        <p:nvSpPr>
          <p:cNvPr id="14" name="Textfeld 13">
            <a:extLst>
              <a:ext uri="{FF2B5EF4-FFF2-40B4-BE49-F238E27FC236}">
                <a16:creationId xmlns:a16="http://schemas.microsoft.com/office/drawing/2014/main" id="{C8D783B1-86E0-42EF-BAF8-88F46E235D0B}"/>
              </a:ext>
            </a:extLst>
          </p:cNvPr>
          <p:cNvSpPr txBox="1"/>
          <p:nvPr/>
        </p:nvSpPr>
        <p:spPr>
          <a:xfrm>
            <a:off x="1332710" y="799607"/>
            <a:ext cx="7105437" cy="5447645"/>
          </a:xfrm>
          <a:prstGeom prst="rect">
            <a:avLst/>
          </a:prstGeom>
          <a:noFill/>
        </p:spPr>
        <p:txBody>
          <a:bodyPr wrap="square">
            <a:spAutoFit/>
          </a:bodyPr>
          <a:lstStyle/>
          <a:p>
            <a:pPr marL="342900" indent="-34290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Deutsch  </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Mathematik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Sachunterricht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Sport und 1 Bewegungsstunde</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ev. und kath. Religionsunterricht oder Ethik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Kunst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Musik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Soziales Lernen/ Klassenrat</a:t>
            </a:r>
          </a:p>
          <a:p>
            <a:pPr marL="285750" indent="-285750" eaLnBrk="1" hangingPunct="1">
              <a:spcBef>
                <a:spcPct val="0"/>
              </a:spcBef>
              <a:buFont typeface="Arial" panose="020B0604020202020204" pitchFamily="34" charset="0"/>
              <a:buChar char="•"/>
            </a:pPr>
            <a:endParaRPr lang="de-DE" altLang="de-DE" sz="1500" dirty="0">
              <a:solidFill>
                <a:schemeClr val="bg2"/>
              </a:solidFill>
              <a:latin typeface="Comic Sans MS" panose="030F0702030302020204" pitchFamily="66" charset="0"/>
              <a:cs typeface="Arial" charset="0"/>
            </a:endParaRP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Englisch</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Deutsch</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Mathematik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Sachunterricht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Sport und  1 Bewegungsstunde</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Kunst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Musik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ev. und kath. Religion oder Ethik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Soziales Lernen/Klassenrat</a:t>
            </a:r>
          </a:p>
          <a:p>
            <a:pPr marL="285750" indent="-285750" eaLnBrk="1" hangingPunct="1">
              <a:spcBef>
                <a:spcPct val="0"/>
              </a:spcBef>
              <a:buFont typeface="Arial" panose="020B0604020202020204" pitchFamily="34" charset="0"/>
              <a:buChar char="•"/>
            </a:pPr>
            <a:endParaRPr lang="de-DE" altLang="de-DE" sz="1500" dirty="0">
              <a:solidFill>
                <a:schemeClr val="bg2"/>
              </a:solidFill>
              <a:latin typeface="Comic Sans MS" panose="030F0702030302020204" pitchFamily="66" charset="0"/>
              <a:cs typeface="Arial" charset="0"/>
            </a:endParaRP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Herkunftssprachlicher Unterricht Türkisch (Anmeldung)</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Fördern/Fordern</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AGs/ Ganztag</a:t>
            </a:r>
          </a:p>
          <a:p>
            <a:pPr marL="285750" indent="-285750" eaLnBrk="1" hangingPunct="1">
              <a:spcBef>
                <a:spcPct val="0"/>
              </a:spcBef>
              <a:buFont typeface="Arial" panose="020B0604020202020204" pitchFamily="34" charset="0"/>
              <a:buChar char="•"/>
            </a:pPr>
            <a:endParaRPr lang="de-DE" altLang="de-DE" dirty="0">
              <a:solidFill>
                <a:schemeClr val="bg2"/>
              </a:solidFill>
              <a:latin typeface="Comic Sans MS" panose="030F0702030302020204" pitchFamily="66" charset="0"/>
              <a:cs typeface="Arial" charset="0"/>
            </a:endParaRPr>
          </a:p>
        </p:txBody>
      </p:sp>
      <p:pic>
        <p:nvPicPr>
          <p:cNvPr id="15" name="Grafik 14">
            <a:extLst>
              <a:ext uri="{FF2B5EF4-FFF2-40B4-BE49-F238E27FC236}">
                <a16:creationId xmlns:a16="http://schemas.microsoft.com/office/drawing/2014/main" id="{2E5CDB8F-CE0C-4FD4-965E-1EE1AFFF7F9E}"/>
              </a:ext>
            </a:extLst>
          </p:cNvPr>
          <p:cNvPicPr>
            <a:picLocks noChangeAspect="1"/>
          </p:cNvPicPr>
          <p:nvPr/>
        </p:nvPicPr>
        <p:blipFill>
          <a:blip r:embed="rId2"/>
          <a:srcRect/>
          <a:stretch/>
        </p:blipFill>
        <p:spPr bwMode="black">
          <a:xfrm>
            <a:off x="10667585" y="3404"/>
            <a:ext cx="1524415" cy="948408"/>
          </a:xfrm>
          <a:prstGeom prst="rect">
            <a:avLst/>
          </a:prstGeom>
        </p:spPr>
      </p:pic>
    </p:spTree>
    <p:extLst>
      <p:ext uri="{BB962C8B-B14F-4D97-AF65-F5344CB8AC3E}">
        <p14:creationId xmlns:p14="http://schemas.microsoft.com/office/powerpoint/2010/main" val="263339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Bild 5" descr="Das Beste an der Schule">
            <a:extLst>
              <a:ext uri="{FF2B5EF4-FFF2-40B4-BE49-F238E27FC236}">
                <a16:creationId xmlns:a16="http://schemas.microsoft.com/office/drawing/2014/main" id="{6FADA6D5-81A3-49F8-A1CC-7E21524A92CE}"/>
              </a:ext>
            </a:extLst>
          </p:cNvPr>
          <p:cNvPicPr>
            <a:picLocks noChangeAspect="1"/>
          </p:cNvPicPr>
          <p:nvPr/>
        </p:nvPicPr>
        <p:blipFill>
          <a:blip r:embed="rId3"/>
          <a:stretch>
            <a:fillRect/>
          </a:stretch>
        </p:blipFill>
        <p:spPr>
          <a:xfrm>
            <a:off x="0" y="-18818"/>
            <a:ext cx="12192000" cy="6858000"/>
          </a:xfrm>
          <a:prstGeom prst="rect">
            <a:avLst/>
          </a:prstGeom>
        </p:spPr>
      </p:pic>
      <p:sp>
        <p:nvSpPr>
          <p:cNvPr id="7" name="Rechteck 6" descr="dekoratives Element">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2659224"/>
            <a:ext cx="45719" cy="3430678"/>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descr="dekoratives Element">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17662" y="171857"/>
            <a:ext cx="10905976" cy="7836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E9A95D57-AB2C-4C3E-9C97-3875158561FB}"/>
              </a:ext>
            </a:extLst>
          </p:cNvPr>
          <p:cNvSpPr>
            <a:spLocks noGrp="1"/>
          </p:cNvSpPr>
          <p:nvPr>
            <p:ph type="title"/>
          </p:nvPr>
        </p:nvSpPr>
        <p:spPr>
          <a:xfrm>
            <a:off x="1783974" y="177283"/>
            <a:ext cx="8590084" cy="783604"/>
          </a:xfrm>
        </p:spPr>
        <p:txBody>
          <a:bodyPr rtlCol="0">
            <a:normAutofit/>
          </a:bodyPr>
          <a:lstStyle/>
          <a:p>
            <a:pPr rtl="0"/>
            <a:r>
              <a:rPr lang="de-DE" dirty="0"/>
              <a:t>Angebote und Unterstützung</a:t>
            </a:r>
          </a:p>
        </p:txBody>
      </p:sp>
      <p:pic>
        <p:nvPicPr>
          <p:cNvPr id="12" name="Grafik 11">
            <a:extLst>
              <a:ext uri="{FF2B5EF4-FFF2-40B4-BE49-F238E27FC236}">
                <a16:creationId xmlns:a16="http://schemas.microsoft.com/office/drawing/2014/main" id="{89765D56-E241-4C49-B5A0-92FA85B475D6}"/>
              </a:ext>
            </a:extLst>
          </p:cNvPr>
          <p:cNvPicPr>
            <a:picLocks noChangeAspect="1"/>
          </p:cNvPicPr>
          <p:nvPr/>
        </p:nvPicPr>
        <p:blipFill>
          <a:blip r:embed="rId4"/>
          <a:srcRect/>
          <a:stretch/>
        </p:blipFill>
        <p:spPr bwMode="black">
          <a:xfrm>
            <a:off x="17662" y="177283"/>
            <a:ext cx="1524415" cy="948408"/>
          </a:xfrm>
          <a:prstGeom prst="rect">
            <a:avLst/>
          </a:prstGeom>
        </p:spPr>
      </p:pic>
      <p:sp>
        <p:nvSpPr>
          <p:cNvPr id="13" name="Textfeld 12">
            <a:extLst>
              <a:ext uri="{FF2B5EF4-FFF2-40B4-BE49-F238E27FC236}">
                <a16:creationId xmlns:a16="http://schemas.microsoft.com/office/drawing/2014/main" id="{1AD72372-0393-4B91-87C1-0EFB651A4B11}"/>
              </a:ext>
            </a:extLst>
          </p:cNvPr>
          <p:cNvSpPr txBox="1"/>
          <p:nvPr/>
        </p:nvSpPr>
        <p:spPr>
          <a:xfrm>
            <a:off x="1234394" y="1230867"/>
            <a:ext cx="6508813" cy="2179315"/>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Zertifikat Schule und Gesundheit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800">
                <a:effectLst/>
                <a:latin typeface="Calibri" panose="020F0502020204030204" pitchFamily="34" charset="0"/>
                <a:ea typeface="Calibri" panose="020F0502020204030204" pitchFamily="34" charset="0"/>
                <a:cs typeface="Times New Roman" panose="02020603050405020304" pitchFamily="18" charset="0"/>
              </a:rPr>
              <a:t>Zuckerfreier  Vormittag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Modellprojekt Kariesprophylaxe / jugendzahnärztlicher Dienst</a:t>
            </a: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Klasse 2000</a:t>
            </a:r>
          </a:p>
          <a:p>
            <a:pPr marL="342900" lvl="0" indent="-342900">
              <a:lnSpc>
                <a:spcPct val="115000"/>
              </a:lnSpc>
              <a:spcAft>
                <a:spcPts val="1000"/>
              </a:spcAft>
              <a:buFont typeface="Times New Roman" panose="02020603050405020304" pitchFamily="18" charset="0"/>
              <a:buChar char="•"/>
              <a:tabLst>
                <a:tab pos="457200" algn="l"/>
              </a:tabLst>
            </a:pPr>
            <a:r>
              <a:rPr lang="de-DE" dirty="0">
                <a:latin typeface="Calibri" panose="020F0502020204030204" pitchFamily="34" charset="0"/>
                <a:ea typeface="Calibri" panose="020F0502020204030204" pitchFamily="34" charset="0"/>
                <a:cs typeface="Times New Roman" panose="02020603050405020304" pitchFamily="18" charset="0"/>
              </a:rPr>
              <a:t>Umweltschutz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7B9157F2-2179-4751-89C2-2CE6BD870883}"/>
              </a:ext>
            </a:extLst>
          </p:cNvPr>
          <p:cNvSpPr txBox="1"/>
          <p:nvPr/>
        </p:nvSpPr>
        <p:spPr>
          <a:xfrm>
            <a:off x="261258" y="4077479"/>
            <a:ext cx="3310900" cy="3271921"/>
          </a:xfrm>
          <a:prstGeom prst="rect">
            <a:avLst/>
          </a:prstGeom>
          <a:solidFill>
            <a:schemeClr val="accent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600" u="sng" dirty="0">
                <a:effectLst/>
                <a:latin typeface="Calibri" panose="020F0502020204030204" pitchFamily="34" charset="0"/>
                <a:ea typeface="Calibri" panose="020F0502020204030204" pitchFamily="34" charset="0"/>
                <a:cs typeface="Times New Roman" panose="02020603050405020304" pitchFamily="18" charset="0"/>
              </a:rPr>
              <a:t>Förder- und </a:t>
            </a:r>
            <a:r>
              <a:rPr lang="de-DE" sz="1600" u="sng" dirty="0" err="1">
                <a:effectLst/>
                <a:latin typeface="Calibri" panose="020F0502020204030204" pitchFamily="34" charset="0"/>
                <a:ea typeface="Calibri" panose="020F0502020204030204" pitchFamily="34" charset="0"/>
                <a:cs typeface="Times New Roman" panose="02020603050405020304" pitchFamily="18" charset="0"/>
              </a:rPr>
              <a:t>Forderunterricht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Seiteneinsteigerkurse</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Leseförderung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Deutsch</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Mathematik</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Vorklasse</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Kompensationskurse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667BE96A-C4B7-4C80-8CBC-C2E143356651}"/>
              </a:ext>
            </a:extLst>
          </p:cNvPr>
          <p:cNvSpPr txBox="1"/>
          <p:nvPr/>
        </p:nvSpPr>
        <p:spPr>
          <a:xfrm>
            <a:off x="7531406" y="1255334"/>
            <a:ext cx="4667442" cy="838948"/>
          </a:xfrm>
          <a:prstGeom prst="rect">
            <a:avLst/>
          </a:prstGeom>
          <a:solidFill>
            <a:schemeClr val="accent3">
              <a:lumMod val="50000"/>
              <a:lumOff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Förderverein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Spiel- und Spaßangebote am Nachmittag</a:t>
            </a:r>
          </a:p>
        </p:txBody>
      </p:sp>
      <p:sp>
        <p:nvSpPr>
          <p:cNvPr id="16" name="Textfeld 15">
            <a:extLst>
              <a:ext uri="{FF2B5EF4-FFF2-40B4-BE49-F238E27FC236}">
                <a16:creationId xmlns:a16="http://schemas.microsoft.com/office/drawing/2014/main" id="{C21C7263-8BF9-41A6-A164-36AF44398518}"/>
              </a:ext>
            </a:extLst>
          </p:cNvPr>
          <p:cNvSpPr txBox="1"/>
          <p:nvPr/>
        </p:nvSpPr>
        <p:spPr>
          <a:xfrm rot="156537">
            <a:off x="5191399" y="3700995"/>
            <a:ext cx="3265714" cy="1754326"/>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285750" indent="-285750">
              <a:buFont typeface="Arial" panose="020B0604020202020204" pitchFamily="34" charset="0"/>
              <a:buChar char="•"/>
            </a:pPr>
            <a:r>
              <a:rPr lang="de-DE" u="sng" dirty="0"/>
              <a:t>Demokratielernen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Streitschlichterausbildung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Schülerparlament</a:t>
            </a:r>
          </a:p>
          <a:p>
            <a:endParaRPr lang="de-DE" dirty="0"/>
          </a:p>
        </p:txBody>
      </p:sp>
      <p:sp>
        <p:nvSpPr>
          <p:cNvPr id="17" name="Textfeld 16">
            <a:extLst>
              <a:ext uri="{FF2B5EF4-FFF2-40B4-BE49-F238E27FC236}">
                <a16:creationId xmlns:a16="http://schemas.microsoft.com/office/drawing/2014/main" id="{FE964F86-4384-42AF-94CB-A905464BD396}"/>
              </a:ext>
            </a:extLst>
          </p:cNvPr>
          <p:cNvSpPr txBox="1"/>
          <p:nvPr/>
        </p:nvSpPr>
        <p:spPr>
          <a:xfrm>
            <a:off x="8369559" y="4077478"/>
            <a:ext cx="2754243" cy="923330"/>
          </a:xfrm>
          <a:prstGeom prst="rect">
            <a:avLst/>
          </a:prstGeom>
          <a:solidFill>
            <a:srgbClr val="90BB23"/>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285750" indent="-285750">
              <a:buFont typeface="Arial" panose="020B0604020202020204" pitchFamily="34" charset="0"/>
              <a:buChar char="•"/>
            </a:pPr>
            <a:r>
              <a:rPr lang="de-DE" u="sng" dirty="0"/>
              <a:t>Startchancenschule seit 2024</a:t>
            </a:r>
          </a:p>
          <a:p>
            <a:endParaRPr lang="de-DE" u="sng" dirty="0"/>
          </a:p>
        </p:txBody>
      </p:sp>
      <p:sp>
        <p:nvSpPr>
          <p:cNvPr id="21" name="Textfeld 20">
            <a:extLst>
              <a:ext uri="{FF2B5EF4-FFF2-40B4-BE49-F238E27FC236}">
                <a16:creationId xmlns:a16="http://schemas.microsoft.com/office/drawing/2014/main" id="{22243E8A-8679-4846-B9A3-5BB788C3C1F7}"/>
              </a:ext>
            </a:extLst>
          </p:cNvPr>
          <p:cNvSpPr txBox="1"/>
          <p:nvPr/>
        </p:nvSpPr>
        <p:spPr>
          <a:xfrm>
            <a:off x="8042988" y="5393094"/>
            <a:ext cx="3725050" cy="646331"/>
          </a:xfrm>
          <a:prstGeom prst="rect">
            <a:avLst/>
          </a:prstGeom>
          <a:solidFill>
            <a:schemeClr val="accent2">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285750" indent="-285750">
              <a:buFont typeface="Arial" panose="020B0604020202020204" pitchFamily="34" charset="0"/>
              <a:buChar char="•"/>
            </a:pPr>
            <a:r>
              <a:rPr lang="de-DE" dirty="0"/>
              <a:t>Kooperationen im Rahmen der sozialen Stadt</a:t>
            </a:r>
          </a:p>
        </p:txBody>
      </p:sp>
      <p:sp>
        <p:nvSpPr>
          <p:cNvPr id="3" name="Textfeld 2">
            <a:extLst>
              <a:ext uri="{FF2B5EF4-FFF2-40B4-BE49-F238E27FC236}">
                <a16:creationId xmlns:a16="http://schemas.microsoft.com/office/drawing/2014/main" id="{284FE5E5-8ACC-4C2F-9ECE-801D5AF8E95D}"/>
              </a:ext>
            </a:extLst>
          </p:cNvPr>
          <p:cNvSpPr txBox="1"/>
          <p:nvPr/>
        </p:nvSpPr>
        <p:spPr>
          <a:xfrm rot="527441">
            <a:off x="3451488" y="5425420"/>
            <a:ext cx="1595713" cy="1200329"/>
          </a:xfrm>
          <a:prstGeom prst="rect">
            <a:avLst/>
          </a:prstGeom>
          <a:solidFill>
            <a:srgbClr val="80BBCA"/>
          </a:solidFill>
          <a:scene3d>
            <a:camera prst="perspectiveContrastingLeftFacing"/>
            <a:lightRig rig="threePt" dir="t"/>
          </a:scene3d>
          <a:sp3d>
            <a:bevelT w="139700" h="139700" prst="divot"/>
          </a:sp3d>
        </p:spPr>
        <p:txBody>
          <a:bodyPr wrap="square" rtlCol="0">
            <a:spAutoFit/>
          </a:bodyPr>
          <a:lstStyle/>
          <a:p>
            <a:r>
              <a:rPr lang="de-DE" dirty="0"/>
              <a:t>  Elternlotsen</a:t>
            </a:r>
          </a:p>
          <a:p>
            <a:r>
              <a:rPr lang="de-DE" dirty="0"/>
              <a:t> 1 zu 1 Paten</a:t>
            </a:r>
          </a:p>
          <a:p>
            <a:r>
              <a:rPr lang="de-DE" dirty="0"/>
              <a:t>  UHUs</a:t>
            </a:r>
          </a:p>
          <a:p>
            <a:r>
              <a:rPr lang="de-DE" dirty="0"/>
              <a:t> Lesepartner</a:t>
            </a:r>
          </a:p>
        </p:txBody>
      </p:sp>
      <p:sp>
        <p:nvSpPr>
          <p:cNvPr id="4" name="Textfeld 3">
            <a:extLst>
              <a:ext uri="{FF2B5EF4-FFF2-40B4-BE49-F238E27FC236}">
                <a16:creationId xmlns:a16="http://schemas.microsoft.com/office/drawing/2014/main" id="{621CD654-D421-4487-8F34-C1973D1366A3}"/>
              </a:ext>
            </a:extLst>
          </p:cNvPr>
          <p:cNvSpPr txBox="1"/>
          <p:nvPr/>
        </p:nvSpPr>
        <p:spPr>
          <a:xfrm>
            <a:off x="5553512" y="5805182"/>
            <a:ext cx="2489476" cy="954107"/>
          </a:xfrm>
          <a:prstGeom prst="rect">
            <a:avLst/>
          </a:prstGeom>
          <a:solidFill>
            <a:srgbClr val="92D050"/>
          </a:solidFill>
          <a:scene3d>
            <a:camera prst="perspectiveHeroicExtremeRightFacing"/>
            <a:lightRig rig="threePt" dir="t"/>
          </a:scene3d>
          <a:sp3d>
            <a:bevelT/>
          </a:sp3d>
        </p:spPr>
        <p:txBody>
          <a:bodyPr wrap="square" rtlCol="0">
            <a:spAutoFit/>
          </a:bodyPr>
          <a:lstStyle/>
          <a:p>
            <a:r>
              <a:rPr lang="de-DE" sz="1400" dirty="0"/>
              <a:t>Sprachförderung für alle</a:t>
            </a:r>
          </a:p>
          <a:p>
            <a:r>
              <a:rPr lang="de-DE" sz="1400" dirty="0"/>
              <a:t>(Vorlaufkurse, Intensivkurse, DaZ)</a:t>
            </a:r>
          </a:p>
          <a:p>
            <a:r>
              <a:rPr lang="de-DE" sz="1400" dirty="0" err="1"/>
              <a:t>BiSS</a:t>
            </a:r>
            <a:endParaRPr lang="de-DE" sz="1400" dirty="0"/>
          </a:p>
        </p:txBody>
      </p:sp>
      <p:sp>
        <p:nvSpPr>
          <p:cNvPr id="5" name="Textfeld 4">
            <a:extLst>
              <a:ext uri="{FF2B5EF4-FFF2-40B4-BE49-F238E27FC236}">
                <a16:creationId xmlns:a16="http://schemas.microsoft.com/office/drawing/2014/main" id="{8EA5B512-E690-92AF-A910-BB214E3A3FDD}"/>
              </a:ext>
            </a:extLst>
          </p:cNvPr>
          <p:cNvSpPr txBox="1"/>
          <p:nvPr/>
        </p:nvSpPr>
        <p:spPr>
          <a:xfrm rot="20240756">
            <a:off x="6766012" y="2458319"/>
            <a:ext cx="3088811" cy="916854"/>
          </a:xfrm>
          <a:prstGeom prst="rect">
            <a:avLst/>
          </a:prstGeom>
          <a:solidFill>
            <a:srgbClr val="40BAD2"/>
          </a:solidFill>
          <a:ln>
            <a:solidFill>
              <a:srgbClr val="40BAD2"/>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2400" u="sng" dirty="0">
                <a:latin typeface="Calibri" panose="020F0502020204030204" pitchFamily="34" charset="0"/>
                <a:ea typeface="Calibri" panose="020F0502020204030204" pitchFamily="34" charset="0"/>
                <a:cs typeface="Times New Roman" panose="02020603050405020304" pitchFamily="18" charset="0"/>
              </a:rPr>
              <a:t>Ganztagsschule im Profil 1</a:t>
            </a:r>
            <a:r>
              <a:rPr lang="de-DE" sz="2400" dirty="0">
                <a:latin typeface="Calibri" panose="020F0502020204030204" pitchFamily="34" charset="0"/>
                <a:ea typeface="Calibri" panose="020F0502020204030204" pitchFamily="34"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39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Bild 21" descr="Abitur">
            <a:extLst>
              <a:ext uri="{FF2B5EF4-FFF2-40B4-BE49-F238E27FC236}">
                <a16:creationId xmlns:a16="http://schemas.microsoft.com/office/drawing/2014/main" id="{858504C3-A3CB-44FD-8920-1C9ECE4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6689" y="0"/>
            <a:ext cx="16514616" cy="6858000"/>
          </a:xfrm>
          <a:prstGeom prst="rect">
            <a:avLst/>
          </a:prstGeom>
        </p:spPr>
      </p:pic>
      <p:pic>
        <p:nvPicPr>
          <p:cNvPr id="3074" name="Picture 2">
            <a:extLst>
              <a:ext uri="{FF2B5EF4-FFF2-40B4-BE49-F238E27FC236}">
                <a16:creationId xmlns:a16="http://schemas.microsoft.com/office/drawing/2014/main" id="{2618A6AF-6285-41FC-82FC-B329AB203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7" y="0"/>
            <a:ext cx="1238596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descr="dekoratives Element">
            <a:extLst>
              <a:ext uri="{FF2B5EF4-FFF2-40B4-BE49-F238E27FC236}">
                <a16:creationId xmlns:a16="http://schemas.microsoft.com/office/drawing/2014/main" id="{A59A40CD-5408-433E-BDDB-04473D25E20F}"/>
              </a:ext>
              <a:ext uri="{C183D7F6-B498-43B3-948B-1728B52AA6E4}">
                <adec:decorative xmlns:adec="http://schemas.microsoft.com/office/drawing/2017/decorative" val="1"/>
              </a:ext>
            </a:extLst>
          </p:cNvPr>
          <p:cNvSpPr/>
          <p:nvPr/>
        </p:nvSpPr>
        <p:spPr>
          <a:xfrm>
            <a:off x="4173904" y="401964"/>
            <a:ext cx="4615382" cy="1018773"/>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r>
              <a:rPr lang="de-DE" sz="4400" dirty="0">
                <a:latin typeface="Comic Sans MS" panose="030F0702030302020204" pitchFamily="66" charset="0"/>
              </a:rPr>
              <a:t>Die Vorklasse</a:t>
            </a:r>
          </a:p>
        </p:txBody>
      </p:sp>
      <p:sp>
        <p:nvSpPr>
          <p:cNvPr id="6" name="Rechteck 5" descr="dekoratives Element">
            <a:extLst>
              <a:ext uri="{FF2B5EF4-FFF2-40B4-BE49-F238E27FC236}">
                <a16:creationId xmlns:a16="http://schemas.microsoft.com/office/drawing/2014/main" id="{54A235A8-F59E-4C87-98E4-4FF7C9E6388F}"/>
              </a:ext>
              <a:ext uri="{C183D7F6-B498-43B3-948B-1728B52AA6E4}">
                <adec:decorative xmlns:adec="http://schemas.microsoft.com/office/drawing/2017/decorative"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7" name="Rechteck 6" descr="dekoratives Element">
            <a:extLst>
              <a:ext uri="{FF2B5EF4-FFF2-40B4-BE49-F238E27FC236}">
                <a16:creationId xmlns:a16="http://schemas.microsoft.com/office/drawing/2014/main" id="{C234BEC7-9784-4A7A-9FDC-84E997A72F24}"/>
              </a:ext>
              <a:ext uri="{C183D7F6-B498-43B3-948B-1728B52AA6E4}">
                <adec:decorative xmlns:adec="http://schemas.microsoft.com/office/drawing/2017/decorative"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descr="dekoratives Element">
            <a:extLst>
              <a:ext uri="{FF2B5EF4-FFF2-40B4-BE49-F238E27FC236}">
                <a16:creationId xmlns:a16="http://schemas.microsoft.com/office/drawing/2014/main" id="{67F47B23-84AC-4823-93B7-FBB709CFC39A}"/>
              </a:ext>
              <a:ext uri="{C183D7F6-B498-43B3-948B-1728B52AA6E4}">
                <adec:decorative xmlns:adec="http://schemas.microsoft.com/office/drawing/2017/decorative"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6696F7DF-DBDB-4920-8AE2-C0C311726E57}"/>
              </a:ext>
              <a:ext uri="{C183D7F6-B498-43B3-948B-1728B52AA6E4}">
                <adec:decorative xmlns:adec="http://schemas.microsoft.com/office/drawing/2017/decorative"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DBAC3A72-406E-467C-AD75-3552E95BC0C2}"/>
              </a:ext>
            </a:extLst>
          </p:cNvPr>
          <p:cNvSpPr>
            <a:spLocks noGrp="1"/>
          </p:cNvSpPr>
          <p:nvPr>
            <p:ph type="title"/>
          </p:nvPr>
        </p:nvSpPr>
        <p:spPr/>
        <p:txBody>
          <a:bodyPr rtlCol="0"/>
          <a:lstStyle/>
          <a:p>
            <a:pPr rtl="0"/>
            <a:endParaRPr lang="de-DE" dirty="0"/>
          </a:p>
        </p:txBody>
      </p:sp>
      <p:sp>
        <p:nvSpPr>
          <p:cNvPr id="3" name="Inhaltsplatzhalter 2">
            <a:extLst>
              <a:ext uri="{FF2B5EF4-FFF2-40B4-BE49-F238E27FC236}">
                <a16:creationId xmlns:a16="http://schemas.microsoft.com/office/drawing/2014/main" id="{27D37CD8-FB64-46C6-BA92-4854E7C63B82}"/>
              </a:ext>
            </a:extLst>
          </p:cNvPr>
          <p:cNvSpPr>
            <a:spLocks noGrp="1"/>
          </p:cNvSpPr>
          <p:nvPr>
            <p:ph idx="4294967295"/>
          </p:nvPr>
        </p:nvSpPr>
        <p:spPr>
          <a:xfrm>
            <a:off x="317241" y="2526524"/>
            <a:ext cx="10720873" cy="3674544"/>
          </a:xfrm>
          <a:solidFill>
            <a:schemeClr val="accent3">
              <a:lumMod val="25000"/>
              <a:lumOff val="75000"/>
            </a:schemeClr>
          </a:solidFill>
        </p:spPr>
        <p:txBody>
          <a:bodyPr rtlCol="0">
            <a:normAutofit fontScale="55000" lnSpcReduction="20000"/>
          </a:bodyPr>
          <a:lstStyle/>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Die Vorklasse besteht aus 10-16 Kindern und ist eingegliedert in den normalen Schulalltag. Der Unterricht unterteilt sich in Arbeit- und Spielphasen, Unterrichtsinhalte werden spielerisch vermittelt. </a:t>
            </a:r>
          </a:p>
          <a:p>
            <a:pPr>
              <a:lnSpc>
                <a:spcPct val="150000"/>
              </a:lnSpc>
            </a:pPr>
            <a:r>
              <a:rPr lang="de-DE" b="0" i="0" dirty="0">
                <a:solidFill>
                  <a:srgbClr val="000000"/>
                </a:solidFill>
                <a:effectLst/>
                <a:latin typeface="Comic Sans MS" panose="030F0702030302020204" pitchFamily="66" charset="0"/>
              </a:rPr>
              <a:t>Mit dem vollendeten 6. Lebensjahr wird ein Kind eingeschult, weil der Gesetzgeber davon ausgeht, dass es dann den Anforderungen zu erfolgreicher Mitarbeit im Anfangsunterricht der Grundschule gerecht wird. Jedoch sind nicht alle Kinder mit sechs Jahren auch tatsächlich schulfähig. Einige haben aus den verschiedensten Gründen Entwicklungsverzögerungen, oftmals in mehreren Bereichen , aber auch im Bereich Sprache.</a:t>
            </a:r>
            <a:endParaRPr lang="de-DE" sz="2000" dirty="0">
              <a:effectLst/>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Aufgrund der kleinen Gruppe ist es möglich, jedes Kind individuell und ganzheitlich zu fördern und somit individuelle Ziele zu erreichen.</a:t>
            </a:r>
            <a:endParaRPr lang="de-DE" sz="2000" dirty="0">
              <a:effectLst/>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Die Vorklasse wird von Kita, Schularzt und Schule vorgeschlagen.</a:t>
            </a: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Durch den Besuch der Vorklasse entsteht ihrem Kind kein Nachteil für die weitere Schullaufbahn. Vielmehr besteht die Möglichkeit langsam in der Schule anzukommen und Strukturen zu festigen um dann gestärkt und emotional stabil in die 1. Klasse starten zu können.</a:t>
            </a: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Kommt Ihr Kind für die Vorklasse in Betracht, kommen wir auf Sie zu.</a:t>
            </a:r>
            <a:endParaRPr lang="de-DE" dirty="0">
              <a:solidFill>
                <a:srgbClr val="000000"/>
              </a:solidFill>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Haben Sie Bedenken und möchten von Ihrer Seite aus bei Ihrer Entscheidung beraten werden, </a:t>
            </a:r>
            <a:r>
              <a:rPr lang="de-DE" dirty="0">
                <a:solidFill>
                  <a:srgbClr val="000000"/>
                </a:solidFill>
                <a:latin typeface="Comic Sans MS" panose="030F0702030302020204" pitchFamily="66" charset="0"/>
                <a:ea typeface="Calibri" panose="020F0502020204030204" pitchFamily="34" charset="0"/>
              </a:rPr>
              <a:t>komme</a:t>
            </a:r>
            <a:r>
              <a:rPr lang="de-DE" sz="2000" dirty="0">
                <a:solidFill>
                  <a:srgbClr val="000000"/>
                </a:solidFill>
                <a:effectLst/>
                <a:latin typeface="Comic Sans MS" panose="030F0702030302020204" pitchFamily="66" charset="0"/>
                <a:ea typeface="Calibri" panose="020F0502020204030204" pitchFamily="34" charset="0"/>
              </a:rPr>
              <a:t>n Sie bitte auf uns zu.</a:t>
            </a:r>
            <a:endParaRPr lang="de-DE" sz="2000" dirty="0">
              <a:effectLst/>
              <a:latin typeface="Comic Sans MS" panose="030F0702030302020204" pitchFamily="66" charset="0"/>
              <a:ea typeface="Calibri" panose="020F0502020204030204" pitchFamily="34" charset="0"/>
            </a:endParaRPr>
          </a:p>
          <a:p>
            <a:pPr rtl="0"/>
            <a:endParaRPr lang="de-DE" dirty="0">
              <a:solidFill>
                <a:schemeClr val="bg2"/>
              </a:solidFill>
              <a:ea typeface="Tahoma" panose="020B0604030504040204" pitchFamily="34" charset="0"/>
              <a:cs typeface="Tahoma" panose="020B0604030504040204" pitchFamily="34" charset="0"/>
            </a:endParaRPr>
          </a:p>
        </p:txBody>
      </p:sp>
      <p:pic>
        <p:nvPicPr>
          <p:cNvPr id="17" name="Grafik 16">
            <a:extLst>
              <a:ext uri="{FF2B5EF4-FFF2-40B4-BE49-F238E27FC236}">
                <a16:creationId xmlns:a16="http://schemas.microsoft.com/office/drawing/2014/main" id="{D32E5749-237E-48C0-8990-0878C6E5825C}"/>
              </a:ext>
            </a:extLst>
          </p:cNvPr>
          <p:cNvPicPr>
            <a:picLocks noChangeAspect="1"/>
          </p:cNvPicPr>
          <p:nvPr/>
        </p:nvPicPr>
        <p:blipFill>
          <a:blip r:embed="rId5"/>
          <a:srcRect/>
          <a:stretch/>
        </p:blipFill>
        <p:spPr bwMode="black">
          <a:xfrm>
            <a:off x="-1" y="173582"/>
            <a:ext cx="1524415" cy="948408"/>
          </a:xfrm>
          <a:prstGeom prst="rect">
            <a:avLst/>
          </a:prstGeom>
        </p:spPr>
      </p:pic>
    </p:spTree>
    <p:extLst>
      <p:ext uri="{BB962C8B-B14F-4D97-AF65-F5344CB8AC3E}">
        <p14:creationId xmlns:p14="http://schemas.microsoft.com/office/powerpoint/2010/main" val="96289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Lieblingssache">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3" name="Titel 2">
            <a:extLst>
              <a:ext uri="{FF2B5EF4-FFF2-40B4-BE49-F238E27FC236}">
                <a16:creationId xmlns:a16="http://schemas.microsoft.com/office/drawing/2014/main" id="{F0FE91DC-10A5-43FD-B16D-6E5471B51535}"/>
              </a:ext>
            </a:extLst>
          </p:cNvPr>
          <p:cNvSpPr>
            <a:spLocks noGrp="1"/>
          </p:cNvSpPr>
          <p:nvPr>
            <p:ph type="title"/>
          </p:nvPr>
        </p:nvSpPr>
        <p:spPr>
          <a:xfrm>
            <a:off x="401216" y="2786588"/>
            <a:ext cx="961053" cy="740383"/>
          </a:xfrm>
        </p:spPr>
        <p:txBody>
          <a:bodyPr rtlCol="0">
            <a:normAutofit fontScale="90000"/>
          </a:bodyPr>
          <a:lstStyle/>
          <a:p>
            <a:pPr rtl="0"/>
            <a:br>
              <a:rPr lang="de-DE" sz="3600" dirty="0">
                <a:effectLst/>
                <a:latin typeface="Arial" panose="020B0604020202020204" pitchFamily="34" charset="0"/>
                <a:ea typeface="Times New Roman" panose="02020603050405020304" pitchFamily="18" charset="0"/>
                <a:cs typeface="Times New Roman" panose="02020603050405020304" pitchFamily="18" charset="0"/>
              </a:rPr>
            </a:br>
            <a:endParaRPr lang="de-DE" dirty="0"/>
          </a:p>
        </p:txBody>
      </p:sp>
      <p:sp>
        <p:nvSpPr>
          <p:cNvPr id="4" name="Inhaltsplatzhalter 3">
            <a:extLst>
              <a:ext uri="{FF2B5EF4-FFF2-40B4-BE49-F238E27FC236}">
                <a16:creationId xmlns:a16="http://schemas.microsoft.com/office/drawing/2014/main" id="{FD0DEE54-ADE0-4E7E-A56E-22CBED38C763}"/>
              </a:ext>
            </a:extLst>
          </p:cNvPr>
          <p:cNvSpPr>
            <a:spLocks noGrp="1"/>
          </p:cNvSpPr>
          <p:nvPr>
            <p:ph idx="1"/>
          </p:nvPr>
        </p:nvSpPr>
        <p:spPr>
          <a:xfrm>
            <a:off x="7929197" y="1206482"/>
            <a:ext cx="2959627" cy="976882"/>
          </a:xfrm>
        </p:spPr>
        <p:txBody>
          <a:bodyPr rtlCol="0">
            <a:normAutofit/>
          </a:bodyPr>
          <a:lstStyle/>
          <a:p>
            <a:pPr rtl="0"/>
            <a:endParaRPr lang="de-DE" dirty="0"/>
          </a:p>
        </p:txBody>
      </p:sp>
      <p:sp>
        <p:nvSpPr>
          <p:cNvPr id="5" name="Ellipse 4">
            <a:extLst>
              <a:ext uri="{FF2B5EF4-FFF2-40B4-BE49-F238E27FC236}">
                <a16:creationId xmlns:a16="http://schemas.microsoft.com/office/drawing/2014/main" id="{F63AE1BF-C1FB-4EDF-A1C1-378A8F26A45C}"/>
              </a:ext>
            </a:extLst>
          </p:cNvPr>
          <p:cNvSpPr/>
          <p:nvPr/>
        </p:nvSpPr>
        <p:spPr>
          <a:xfrm flipH="1">
            <a:off x="58721" y="233265"/>
            <a:ext cx="5276675" cy="2553323"/>
          </a:xfrm>
          <a:prstGeom prst="ellipse">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Ist mein Kind</a:t>
            </a:r>
            <a:b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körperlich, geistig, sprachlich und </a:t>
            </a:r>
            <a:r>
              <a:rPr lang="de-DE" sz="1600" dirty="0">
                <a:solidFill>
                  <a:schemeClr val="bg1"/>
                </a:solidFill>
                <a:effectLst/>
                <a:latin typeface="Comic Sans MS" panose="030F0702030302020204" pitchFamily="66" charset="0"/>
                <a:ea typeface="Times New Roman" panose="02020603050405020304" pitchFamily="18" charset="0"/>
                <a:cs typeface="MyriadPro-Regular"/>
              </a:rPr>
              <a:t>sozial</a:t>
            </a:r>
            <a:r>
              <a:rPr lang="de-DE" sz="1800" dirty="0">
                <a:solidFill>
                  <a:schemeClr val="bg1"/>
                </a:solidFill>
                <a:effectLst/>
                <a:latin typeface="Comic Sans MS" panose="030F0702030302020204" pitchFamily="66" charset="0"/>
                <a:ea typeface="Times New Roman" panose="02020603050405020304" pitchFamily="18" charset="0"/>
                <a:cs typeface="MyriadPro-Regular"/>
              </a:rPr>
              <a:t> so weit entwickelt</a:t>
            </a:r>
            <a:r>
              <a:rPr lang="de-DE"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t>
            </a:r>
            <a:r>
              <a:rPr lang="de-DE" sz="1800" dirty="0">
                <a:solidFill>
                  <a:schemeClr val="bg1"/>
                </a:solidFill>
                <a:effectLst/>
                <a:latin typeface="Comic Sans MS" panose="030F0702030302020204" pitchFamily="66" charset="0"/>
                <a:ea typeface="Times New Roman" panose="02020603050405020304" pitchFamily="18" charset="0"/>
                <a:cs typeface="MyriadPro-Regular"/>
              </a:rPr>
              <a:t> dass es den Anforderungen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von Schule und Unterricht gerecht werden kann?</a:t>
            </a:r>
            <a:br>
              <a:rPr lang="de-D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de-DE" dirty="0">
              <a:solidFill>
                <a:schemeClr val="bg1"/>
              </a:solidFill>
            </a:endParaRPr>
          </a:p>
        </p:txBody>
      </p:sp>
      <p:sp>
        <p:nvSpPr>
          <p:cNvPr id="14" name="Ellipse 13">
            <a:extLst>
              <a:ext uri="{FF2B5EF4-FFF2-40B4-BE49-F238E27FC236}">
                <a16:creationId xmlns:a16="http://schemas.microsoft.com/office/drawing/2014/main" id="{03E05369-8AA7-4010-A95A-D436F0E33952}"/>
              </a:ext>
            </a:extLst>
          </p:cNvPr>
          <p:cNvSpPr/>
          <p:nvPr/>
        </p:nvSpPr>
        <p:spPr>
          <a:xfrm flipH="1">
            <a:off x="58722" y="2786588"/>
            <a:ext cx="4588779" cy="19347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800" dirty="0">
                <a:solidFill>
                  <a:schemeClr val="bg1"/>
                </a:solidFill>
                <a:effectLst/>
                <a:latin typeface="Comic Sans MS" panose="030F0702030302020204" pitchFamily="66" charset="0"/>
                <a:ea typeface="Times New Roman" panose="02020603050405020304" pitchFamily="18" charset="0"/>
                <a:cs typeface="MyriadPro-Regular"/>
              </a:rPr>
              <a:t>Kindern auch zuhause Gesprächs- und Gemeinschaftsregeln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 angewöhnen, ihnen einen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geregelten Tagesablauf bieten</a:t>
            </a:r>
            <a:endParaRPr lang="de-DE" dirty="0">
              <a:latin typeface="Comic Sans MS" panose="030F0702030302020204" pitchFamily="66" charset="0"/>
            </a:endParaRPr>
          </a:p>
        </p:txBody>
      </p:sp>
      <p:sp>
        <p:nvSpPr>
          <p:cNvPr id="15" name="Ellipse 14">
            <a:extLst>
              <a:ext uri="{FF2B5EF4-FFF2-40B4-BE49-F238E27FC236}">
                <a16:creationId xmlns:a16="http://schemas.microsoft.com/office/drawing/2014/main" id="{5C2A70E3-45C8-4120-B296-4D1D2AF79C8A}"/>
              </a:ext>
            </a:extLst>
          </p:cNvPr>
          <p:cNvSpPr/>
          <p:nvPr/>
        </p:nvSpPr>
        <p:spPr>
          <a:xfrm>
            <a:off x="5838738" y="167780"/>
            <a:ext cx="6353262" cy="669022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a:p>
            <a:pPr marL="342900" lvl="0" indent="-342900">
              <a:buFont typeface="Symbol" panose="05050102010706020507" pitchFamily="18" charset="2"/>
              <a:buChar char=""/>
              <a:tabLst>
                <a:tab pos="228600" algn="l"/>
              </a:tabLst>
            </a:pPr>
            <a:r>
              <a:rPr lang="de-DE" sz="3600" u="sng" dirty="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rPr>
              <a:t>Was erwartet die Schule?</a:t>
            </a:r>
            <a:endParaRPr lang="de-DE" sz="3600" u="sng"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Die Kinder sollen über eine gewisse Selbstständigkeit verfügen, d.h. selbst Schuhe </a:t>
            </a:r>
            <a:r>
              <a:rPr lang="de-DE" sz="1800" u="sng" dirty="0">
                <a:effectLst/>
                <a:latin typeface="Comic Sans MS" panose="030F0702030302020204" pitchFamily="66" charset="0"/>
                <a:ea typeface="Times New Roman" panose="02020603050405020304" pitchFamily="18" charset="0"/>
                <a:cs typeface="Times New Roman" panose="02020603050405020304" pitchFamily="18" charset="0"/>
              </a:rPr>
              <a:t>zubinden</a:t>
            </a: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 Jacken anziehen, Nase putzen, auf das Klo gehen. Schere verwenden können, grundlegende Fähigkeiten, die die Kinder in diesem Alter üblicherweise haben. Sie haben jetzt noch entsprechend Zeit, ihre Kinder dahingehend vorzubereiten, auch die Kindergärten arbeiten schon daran. Schulkinder sollten unabhängig von einer andauernden direkten Zuwendung durch Erwachsene sein.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Ellipse 15">
            <a:extLst>
              <a:ext uri="{FF2B5EF4-FFF2-40B4-BE49-F238E27FC236}">
                <a16:creationId xmlns:a16="http://schemas.microsoft.com/office/drawing/2014/main" id="{6A618676-6CE0-4DB2-9A9E-A630FF34DB92}"/>
              </a:ext>
            </a:extLst>
          </p:cNvPr>
          <p:cNvSpPr/>
          <p:nvPr/>
        </p:nvSpPr>
        <p:spPr>
          <a:xfrm>
            <a:off x="842865" y="4721289"/>
            <a:ext cx="3209017" cy="1810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Hat mein Kind Schere, Stifte , Kleber kennengelernt?</a:t>
            </a:r>
          </a:p>
        </p:txBody>
      </p:sp>
      <p:pic>
        <p:nvPicPr>
          <p:cNvPr id="17" name="Grafik 16">
            <a:extLst>
              <a:ext uri="{FF2B5EF4-FFF2-40B4-BE49-F238E27FC236}">
                <a16:creationId xmlns:a16="http://schemas.microsoft.com/office/drawing/2014/main" id="{464AED46-A797-4097-9269-C49B55B5DA8E}"/>
              </a:ext>
            </a:extLst>
          </p:cNvPr>
          <p:cNvPicPr>
            <a:picLocks noChangeAspect="1"/>
          </p:cNvPicPr>
          <p:nvPr/>
        </p:nvPicPr>
        <p:blipFill>
          <a:blip r:embed="rId4"/>
          <a:srcRect/>
          <a:stretch/>
        </p:blipFill>
        <p:spPr bwMode="black">
          <a:xfrm>
            <a:off x="10541958" y="167780"/>
            <a:ext cx="1524415" cy="948408"/>
          </a:xfrm>
          <a:prstGeom prst="rect">
            <a:avLst/>
          </a:prstGeom>
        </p:spPr>
      </p:pic>
      <p:sp>
        <p:nvSpPr>
          <p:cNvPr id="18" name="Textfeld 17">
            <a:extLst>
              <a:ext uri="{FF2B5EF4-FFF2-40B4-BE49-F238E27FC236}">
                <a16:creationId xmlns:a16="http://schemas.microsoft.com/office/drawing/2014/main" id="{B1C6E742-7979-4666-8A95-C7BC7CC4BD36}"/>
              </a:ext>
            </a:extLst>
          </p:cNvPr>
          <p:cNvSpPr txBox="1"/>
          <p:nvPr/>
        </p:nvSpPr>
        <p:spPr>
          <a:xfrm>
            <a:off x="4051881" y="5149840"/>
            <a:ext cx="2323752" cy="1223412"/>
          </a:xfrm>
          <a:prstGeom prst="rect">
            <a:avLst/>
          </a:prstGeom>
          <a:solidFill>
            <a:srgbClr val="40BAD2"/>
          </a:solidFill>
        </p:spPr>
        <p:txBody>
          <a:bodyPr wrap="square" rtlCol="0">
            <a:spAutoFit/>
          </a:bodyPr>
          <a:lstStyle/>
          <a:p>
            <a:r>
              <a:rPr lang="de-DE" sz="1050" i="1" dirty="0">
                <a:solidFill>
                  <a:schemeClr val="tx2">
                    <a:lumMod val="75000"/>
                  </a:schemeClr>
                </a:solidFill>
                <a:effectLst/>
                <a:latin typeface="MyriadPro-It"/>
                <a:ea typeface="Times New Roman" panose="02020603050405020304" pitchFamily="18" charset="0"/>
                <a:cs typeface="MyriadPro-It"/>
              </a:rPr>
              <a:t>Die eigene Einstellung prägt und beeinflusst das kindliche  Denken enorm. Vermeiden Sie negative Äußerungen zu Ihrer Schulzeit, um</a:t>
            </a:r>
            <a:br>
              <a:rPr lang="de-DE" sz="1050" dirty="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de-DE" sz="1050" i="1" dirty="0">
                <a:solidFill>
                  <a:schemeClr val="tx2">
                    <a:lumMod val="75000"/>
                  </a:schemeClr>
                </a:solidFill>
                <a:effectLst/>
                <a:latin typeface="MyriadPro-It"/>
                <a:ea typeface="Times New Roman" panose="02020603050405020304" pitchFamily="18" charset="0"/>
                <a:cs typeface="MyriadPro-It"/>
              </a:rPr>
              <a:t>Ihr Kind nicht zu verunsichern oder zu ängstigen. Versuchen Sie Ihr Kind zu motivieren und zu begeistern!</a:t>
            </a:r>
            <a:endParaRPr lang="de-DE" dirty="0"/>
          </a:p>
        </p:txBody>
      </p:sp>
    </p:spTree>
    <p:extLst>
      <p:ext uri="{BB962C8B-B14F-4D97-AF65-F5344CB8AC3E}">
        <p14:creationId xmlns:p14="http://schemas.microsoft.com/office/powerpoint/2010/main" val="217848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theme/theme1.xml><?xml version="1.0" encoding="utf-8"?>
<a:theme xmlns:a="http://schemas.openxmlformats.org/drawingml/2006/main" name="Rahmen">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459_TF00915908" id="{2541049B-58E5-44AC-8BEA-8A220A7103AB}" vid="{FB2CABCC-AC60-4608-8CF2-C25102D122F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B96E4C0-B315-4C7B-B90A-75B6C747CBAF}">
  <ds:schemaRefs>
    <ds:schemaRef ds:uri="http://schemas.microsoft.com/sharepoint/v3/contenttype/forms"/>
  </ds:schemaRefs>
</ds:datastoreItem>
</file>

<file path=customXml/itemProps2.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0A2498-0E80-4BD8-B955-2DA7BEA40D5A}">
  <ds:schemaRefs>
    <ds:schemaRef ds:uri="http://purl.org/dc/elements/1.1/"/>
    <ds:schemaRef ds:uri="6dc4bcd6-49db-4c07-9060-8acfc67cef9f"/>
    <ds:schemaRef ds:uri="http://schemas.microsoft.com/office/infopath/2007/PartnerControls"/>
    <ds:schemaRef ds:uri="http://purl.org/dc/dcmitype/"/>
    <ds:schemaRef ds:uri="http://schemas.openxmlformats.org/package/2006/metadata/core-properties"/>
    <ds:schemaRef ds:uri="http://schemas.microsoft.com/sharepoint/v3"/>
    <ds:schemaRef ds:uri="fb0879af-3eba-417a-a55a-ffe6dcd6ca77"/>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Mitschüler kennenlernen</Template>
  <TotalTime>0</TotalTime>
  <Words>1223</Words>
  <Application>Microsoft Office PowerPoint</Application>
  <PresentationFormat>Breitbild</PresentationFormat>
  <Paragraphs>173</Paragraphs>
  <Slides>11</Slides>
  <Notes>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11</vt:i4>
      </vt:variant>
    </vt:vector>
  </HeadingPairs>
  <TitlesOfParts>
    <vt:vector size="21" baseType="lpstr">
      <vt:lpstr>Arial</vt:lpstr>
      <vt:lpstr>Calibri</vt:lpstr>
      <vt:lpstr>Comic Sans MS</vt:lpstr>
      <vt:lpstr>MyriadPro-It</vt:lpstr>
      <vt:lpstr>Symbol</vt:lpstr>
      <vt:lpstr>Tahoma</vt:lpstr>
      <vt:lpstr>Times New Roman</vt:lpstr>
      <vt:lpstr>Wingdings</vt:lpstr>
      <vt:lpstr>Wingdings 2</vt:lpstr>
      <vt:lpstr>Rahmen</vt:lpstr>
      <vt:lpstr> Einschulung  Schuljahr  2026/2027 </vt:lpstr>
      <vt:lpstr>Kennenlerntag  20.04.2026  (Einladungsbrief Ende März)  Einschulungstag    11.08.2026  (Einladungsbrief kurz vor Sommerferien)</vt:lpstr>
      <vt:lpstr>Wir stellen uns vor</vt:lpstr>
      <vt:lpstr>  Sekretariat:  Frau Ahrens                         Frau Besaret  Telefon  0 61 03/3 44 11   Telefax  0 61 03/37 12 50   poststelle4070@schule.hessen.de  www.gerhart-hauptmann-schule-dreieich.com   Öffnungszeiten  Montag bis Freitag von 7.45 Uhr bis 14.30 Uhr    </vt:lpstr>
      <vt:lpstr>)</vt:lpstr>
      <vt:lpstr> </vt:lpstr>
      <vt:lpstr>Angebote und Unterstützung</vt:lpstr>
      <vt:lpstr>PowerPoint-Präsentation</vt:lpstr>
      <vt:lpstr> </vt:lpstr>
      <vt:lpstr>Wichtige Infos </vt:lpstr>
      <vt:lpstr>Der Förderverein der GHS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Einschulung Schuljahr 2020/2021</dc:title>
  <dc:creator>Schulleitung</dc:creator>
  <cp:lastModifiedBy>stvSchulleitung</cp:lastModifiedBy>
  <cp:revision>85</cp:revision>
  <cp:lastPrinted>2025-03-11T12:41:43Z</cp:lastPrinted>
  <dcterms:created xsi:type="dcterms:W3CDTF">2021-05-04T07:47:36Z</dcterms:created>
  <dcterms:modified xsi:type="dcterms:W3CDTF">2026-03-10T10:03:37Z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